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79" r:id="rId2"/>
    <p:sldId id="280" r:id="rId3"/>
    <p:sldId id="281" r:id="rId4"/>
    <p:sldId id="282" r:id="rId5"/>
    <p:sldId id="283" r:id="rId6"/>
    <p:sldId id="287" r:id="rId7"/>
    <p:sldId id="288" r:id="rId8"/>
    <p:sldId id="324" r:id="rId9"/>
    <p:sldId id="325" r:id="rId10"/>
    <p:sldId id="326" r:id="rId11"/>
    <p:sldId id="328" r:id="rId12"/>
    <p:sldId id="329" r:id="rId13"/>
    <p:sldId id="327"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23" r:id="rId44"/>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5AB"/>
    <a:srgbClr val="005B62"/>
    <a:srgbClr val="95B5BA"/>
    <a:srgbClr val="EAEA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52" autoAdjust="0"/>
    <p:restoredTop sz="86375" autoAdjust="0"/>
  </p:normalViewPr>
  <p:slideViewPr>
    <p:cSldViewPr>
      <p:cViewPr varScale="1">
        <p:scale>
          <a:sx n="99" d="100"/>
          <a:sy n="99" d="100"/>
        </p:scale>
        <p:origin x="91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E611023-E1B4-4FA2-AE8D-72F8F338314F}" type="slidenum">
              <a:rPr lang="en-US" altLang="en-US"/>
              <a:pPr/>
              <a:t>‹#›</a:t>
            </a:fld>
            <a:endParaRPr lang="en-US" altLang="en-US"/>
          </a:p>
        </p:txBody>
      </p:sp>
    </p:spTree>
    <p:extLst>
      <p:ext uri="{BB962C8B-B14F-4D97-AF65-F5344CB8AC3E}">
        <p14:creationId xmlns:p14="http://schemas.microsoft.com/office/powerpoint/2010/main" val="430027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a:t>
            </a:r>
            <a:r>
              <a:rPr lang="en-US" baseline="0" dirty="0"/>
              <a:t> presentation includes animations and is best viewed by </a:t>
            </a:r>
            <a:r>
              <a:rPr lang="en-US" baseline="0"/>
              <a:t>starting the slideshow</a:t>
            </a:r>
            <a:r>
              <a:rPr lang="en-US" baseline="0" dirty="0"/>
              <a:t>.  </a:t>
            </a:r>
            <a:endParaRPr lang="en-US" dirty="0"/>
          </a:p>
        </p:txBody>
      </p:sp>
      <p:sp>
        <p:nvSpPr>
          <p:cNvPr id="4" name="Slide Number Placeholder 3"/>
          <p:cNvSpPr>
            <a:spLocks noGrp="1"/>
          </p:cNvSpPr>
          <p:nvPr>
            <p:ph type="sldNum" sz="quarter" idx="10"/>
          </p:nvPr>
        </p:nvSpPr>
        <p:spPr/>
        <p:txBody>
          <a:bodyPr/>
          <a:lstStyle/>
          <a:p>
            <a:fld id="{BE611023-E1B4-4FA2-AE8D-72F8F338314F}" type="slidenum">
              <a:rPr lang="en-US" altLang="en-US" smtClean="0"/>
              <a:pPr/>
              <a:t>1</a:t>
            </a:fld>
            <a:endParaRPr lang="en-US" altLang="en-US"/>
          </a:p>
        </p:txBody>
      </p:sp>
    </p:spTree>
    <p:extLst>
      <p:ext uri="{BB962C8B-B14F-4D97-AF65-F5344CB8AC3E}">
        <p14:creationId xmlns:p14="http://schemas.microsoft.com/office/powerpoint/2010/main" val="241305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11023-E1B4-4FA2-AE8D-72F8F338314F}" type="slidenum">
              <a:rPr lang="en-US" altLang="en-US" smtClean="0"/>
              <a:pPr/>
              <a:t>9</a:t>
            </a:fld>
            <a:endParaRPr lang="en-US" altLang="en-US"/>
          </a:p>
        </p:txBody>
      </p:sp>
    </p:spTree>
    <p:extLst>
      <p:ext uri="{BB962C8B-B14F-4D97-AF65-F5344CB8AC3E}">
        <p14:creationId xmlns:p14="http://schemas.microsoft.com/office/powerpoint/2010/main" val="2509513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extLst>
              <p:ext uri="{D42A27DB-BD31-4B8C-83A1-F6EECF244321}">
                <p14:modId xmlns:p14="http://schemas.microsoft.com/office/powerpoint/2010/main" val="2433090253"/>
              </p:ext>
            </p:extLst>
          </p:nvPr>
        </p:nvGraphicFramePr>
        <p:xfrm>
          <a:off x="7162800" y="5721350"/>
          <a:ext cx="1981200" cy="755650"/>
        </p:xfrm>
        <a:graphic>
          <a:graphicData uri="http://schemas.openxmlformats.org/presentationml/2006/ole">
            <mc:AlternateContent xmlns:mc="http://schemas.openxmlformats.org/markup-compatibility/2006">
              <mc:Choice xmlns:v="urn:schemas-microsoft-com:vml" Requires="v">
                <p:oleObj spid="_x0000_s12604" name="Image" r:id="rId3" imgW="2465231" imgH="940346" progId="Photoshop.Image.5">
                  <p:embed/>
                </p:oleObj>
              </mc:Choice>
              <mc:Fallback>
                <p:oleObj name="Image" r:id="rId3" imgW="2465231" imgH="940346" progId="Photoshop.Image.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721350"/>
                        <a:ext cx="19812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3"/>
          <p:cNvSpPr>
            <a:spLocks noChangeArrowheads="1"/>
          </p:cNvSpPr>
          <p:nvPr/>
        </p:nvSpPr>
        <p:spPr bwMode="auto">
          <a:xfrm>
            <a:off x="0" y="0"/>
            <a:ext cx="9144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6" name="Rectangle 6"/>
          <p:cNvSpPr>
            <a:spLocks noChangeArrowheads="1"/>
          </p:cNvSpPr>
          <p:nvPr/>
        </p:nvSpPr>
        <p:spPr bwMode="auto">
          <a:xfrm>
            <a:off x="0" y="0"/>
            <a:ext cx="9144000" cy="68580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7" name="Rectangle 8" descr="Narrow horizontal"/>
          <p:cNvSpPr>
            <a:spLocks noChangeArrowheads="1"/>
          </p:cNvSpPr>
          <p:nvPr/>
        </p:nvSpPr>
        <p:spPr bwMode="auto">
          <a:xfrm>
            <a:off x="0" y="1752600"/>
            <a:ext cx="9144000" cy="304800"/>
          </a:xfrm>
          <a:prstGeom prst="rect">
            <a:avLst/>
          </a:prstGeom>
          <a:pattFill prst="narHorz">
            <a:fgClr>
              <a:schemeClr val="tx2"/>
            </a:fgClr>
            <a:bgClr>
              <a:srgbClr val="95B5BA"/>
            </a:bgClr>
          </a:patt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8" name="Text Box 10"/>
          <p:cNvSpPr txBox="1">
            <a:spLocks noChangeArrowheads="1"/>
          </p:cNvSpPr>
          <p:nvPr/>
        </p:nvSpPr>
        <p:spPr bwMode="auto">
          <a:xfrm>
            <a:off x="685800" y="6337300"/>
            <a:ext cx="8458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defRPr/>
            </a:pPr>
            <a:r>
              <a:rPr lang="en-US" altLang="en-US" sz="800" b="0" dirty="0">
                <a:solidFill>
                  <a:srgbClr val="7FA5AB"/>
                </a:solidFill>
                <a:latin typeface="Verdana" pitchFamily="34" charset="0"/>
              </a:rPr>
              <a:t>T e c h n o l o g y    S o l u t i o n s   f o r </a:t>
            </a:r>
          </a:p>
          <a:p>
            <a:pPr eaLnBrk="1" hangingPunct="1">
              <a:spcBef>
                <a:spcPct val="50000"/>
              </a:spcBef>
              <a:defRPr/>
            </a:pPr>
            <a:r>
              <a:rPr lang="en-US" altLang="en-US" sz="800" b="0" dirty="0">
                <a:solidFill>
                  <a:srgbClr val="7FA5AB"/>
                </a:solidFill>
                <a:latin typeface="Verdana" pitchFamily="34" charset="0"/>
              </a:rPr>
              <a:t>                             t</a:t>
            </a:r>
            <a:r>
              <a:rPr lang="en-US" altLang="en-US" sz="800" b="0" baseline="0" dirty="0">
                <a:solidFill>
                  <a:srgbClr val="7FA5AB"/>
                </a:solidFill>
                <a:latin typeface="Verdana" pitchFamily="34" charset="0"/>
              </a:rPr>
              <a:t> h e   N a t I o n a l    G u a r d </a:t>
            </a:r>
            <a:r>
              <a:rPr lang="en-US" altLang="en-US" sz="800" b="0" dirty="0">
                <a:solidFill>
                  <a:srgbClr val="7FA5AB"/>
                </a:solidFill>
                <a:latin typeface="Verdana" pitchFamily="34" charset="0"/>
              </a:rPr>
              <a:t>. . . . . . . . . . . . . . . . . . . . . . . . . . . . . . . . . . . . . . . . . . . . . . . . .  www.nationalguard.twinengines.com</a:t>
            </a:r>
          </a:p>
        </p:txBody>
      </p:sp>
      <p:sp>
        <p:nvSpPr>
          <p:cNvPr id="9" name="Rectangle 11"/>
          <p:cNvSpPr>
            <a:spLocks noChangeArrowheads="1"/>
          </p:cNvSpPr>
          <p:nvPr/>
        </p:nvSpPr>
        <p:spPr bwMode="auto">
          <a:xfrm>
            <a:off x="-76200" y="-228600"/>
            <a:ext cx="685800" cy="7391400"/>
          </a:xfrm>
          <a:prstGeom prst="rect">
            <a:avLst/>
          </a:prstGeom>
          <a:gradFill rotWithShape="0">
            <a:gsLst>
              <a:gs pos="0">
                <a:srgbClr val="455456"/>
              </a:gs>
              <a:gs pos="50000">
                <a:srgbClr val="95B5BA"/>
              </a:gs>
              <a:gs pos="100000">
                <a:srgbClr val="455456"/>
              </a:gs>
            </a:gsLst>
            <a:lin ang="5400000" scaled="1"/>
          </a:gra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8196" name="Rectangle 4"/>
          <p:cNvSpPr>
            <a:spLocks noGrp="1" noChangeArrowheads="1"/>
          </p:cNvSpPr>
          <p:nvPr>
            <p:ph type="subTitle" idx="1"/>
          </p:nvPr>
        </p:nvSpPr>
        <p:spPr>
          <a:xfrm>
            <a:off x="1371600" y="28956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8199" name="Rectangle 7"/>
          <p:cNvSpPr>
            <a:spLocks noGrp="1" noChangeArrowheads="1"/>
          </p:cNvSpPr>
          <p:nvPr>
            <p:ph type="ctrTitle"/>
          </p:nvPr>
        </p:nvSpPr>
        <p:spPr>
          <a:xfrm>
            <a:off x="1066800" y="304800"/>
            <a:ext cx="7772400" cy="1143000"/>
          </a:xfrm>
        </p:spPr>
        <p:txBody>
          <a:bodyPr/>
          <a:lstStyle>
            <a:lvl1pPr>
              <a:defRPr/>
            </a:lvl1pPr>
          </a:lstStyle>
          <a:p>
            <a:pPr lvl="0"/>
            <a:r>
              <a:rPr lang="en-US" noProof="0"/>
              <a:t>Click to edit Master title style</a:t>
            </a:r>
          </a:p>
        </p:txBody>
      </p:sp>
    </p:spTree>
    <p:extLst>
      <p:ext uri="{BB962C8B-B14F-4D97-AF65-F5344CB8AC3E}">
        <p14:creationId xmlns:p14="http://schemas.microsoft.com/office/powerpoint/2010/main" val="3439233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6739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537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212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53259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658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754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8448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191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6993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1153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C6"/>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0" y="0"/>
            <a:ext cx="9144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1027" name="Rectangle 3"/>
          <p:cNvSpPr>
            <a:spLocks noGrp="1" noChangeArrowheads="1"/>
          </p:cNvSpPr>
          <p:nvPr>
            <p:ph type="body" idx="1"/>
          </p:nvPr>
        </p:nvSpPr>
        <p:spPr bwMode="auto">
          <a:xfrm>
            <a:off x="685800" y="19812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aphicFrame>
        <p:nvGraphicFramePr>
          <p:cNvPr id="1028" name="Object 14"/>
          <p:cNvGraphicFramePr>
            <a:graphicFrameLocks noChangeAspect="1"/>
          </p:cNvGraphicFramePr>
          <p:nvPr/>
        </p:nvGraphicFramePr>
        <p:xfrm>
          <a:off x="0" y="0"/>
          <a:ext cx="3100388" cy="1752600"/>
        </p:xfrm>
        <a:graphic>
          <a:graphicData uri="http://schemas.openxmlformats.org/presentationml/2006/ole">
            <mc:AlternateContent xmlns:mc="http://schemas.openxmlformats.org/markup-compatibility/2006">
              <mc:Choice xmlns:v="urn:schemas-microsoft-com:vml" Requires="v">
                <p:oleObj spid="_x0000_s1348" name="Image" r:id="rId14" imgW="3100600" imgH="1690081" progId="Photoshop.Image.5">
                  <p:embed/>
                </p:oleObj>
              </mc:Choice>
              <mc:Fallback>
                <p:oleObj name="Image" r:id="rId14" imgW="3100600" imgH="1690081" progId="Photoshop.Image.5">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10038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12"/>
          <p:cNvSpPr>
            <a:spLocks noChangeArrowheads="1"/>
          </p:cNvSpPr>
          <p:nvPr/>
        </p:nvSpPr>
        <p:spPr bwMode="auto">
          <a:xfrm>
            <a:off x="0" y="0"/>
            <a:ext cx="9144000" cy="68580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1030" name="Rectangle 2"/>
          <p:cNvSpPr>
            <a:spLocks noGrp="1" noChangeArrowheads="1"/>
          </p:cNvSpPr>
          <p:nvPr>
            <p:ph type="title"/>
          </p:nvPr>
        </p:nvSpPr>
        <p:spPr bwMode="auto">
          <a:xfrm>
            <a:off x="685800" y="152400"/>
            <a:ext cx="7467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16" descr="Narrow horizontal"/>
          <p:cNvSpPr>
            <a:spLocks noChangeArrowheads="1"/>
          </p:cNvSpPr>
          <p:nvPr/>
        </p:nvSpPr>
        <p:spPr bwMode="auto">
          <a:xfrm>
            <a:off x="0" y="1447800"/>
            <a:ext cx="9144000" cy="304800"/>
          </a:xfrm>
          <a:prstGeom prst="rect">
            <a:avLst/>
          </a:prstGeom>
          <a:pattFill prst="narHorz">
            <a:fgClr>
              <a:schemeClr val="tx2"/>
            </a:fgClr>
            <a:bgClr>
              <a:srgbClr val="95B5BA"/>
            </a:bgClr>
          </a:patt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endParaRPr lang="en-US" altLang="en-US"/>
          </a:p>
        </p:txBody>
      </p:sp>
      <p:sp>
        <p:nvSpPr>
          <p:cNvPr id="1032" name="Text Box 18"/>
          <p:cNvSpPr txBox="1">
            <a:spLocks noChangeArrowheads="1"/>
          </p:cNvSpPr>
          <p:nvPr/>
        </p:nvSpPr>
        <p:spPr bwMode="auto">
          <a:xfrm>
            <a:off x="0" y="6324600"/>
            <a:ext cx="9144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defRPr/>
            </a:pPr>
            <a:r>
              <a:rPr lang="en-US" altLang="en-US" sz="800" b="0">
                <a:solidFill>
                  <a:srgbClr val="7FA5AB"/>
                </a:solidFill>
                <a:latin typeface="Verdana" pitchFamily="34" charset="0"/>
              </a:rPr>
              <a:t>A u t o m a t i o n     S o l u t i o n s   f o r </a:t>
            </a:r>
          </a:p>
          <a:p>
            <a:pPr eaLnBrk="1" hangingPunct="1">
              <a:spcBef>
                <a:spcPct val="50000"/>
              </a:spcBef>
              <a:defRPr/>
            </a:pPr>
            <a:r>
              <a:rPr lang="en-US" altLang="en-US" sz="800" b="0">
                <a:solidFill>
                  <a:srgbClr val="7FA5AB"/>
                </a:solidFill>
                <a:latin typeface="Verdana" pitchFamily="34" charset="0"/>
              </a:rPr>
              <a:t>                             T h e    N a t i o n a l    G u a r d . . . . . . . . . . . . . . . . . . . . . . . . . . . . . . . .. . . . . . . . . . . . . . . . . . . . . . . . . http://nationalguard.twinengines.com</a:t>
            </a:r>
          </a:p>
        </p:txBody>
      </p:sp>
      <p:pic>
        <p:nvPicPr>
          <p:cNvPr id="1033" name="Picture 21" descr="Logo_sm_NG"/>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5715000"/>
            <a:ext cx="18891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utura Hv BT" pitchFamily="34" charset="0"/>
        </a:defRPr>
      </a:lvl2pPr>
      <a:lvl3pPr algn="l" rtl="0" eaLnBrk="0" fontAlgn="base" hangingPunct="0">
        <a:spcBef>
          <a:spcPct val="0"/>
        </a:spcBef>
        <a:spcAft>
          <a:spcPct val="0"/>
        </a:spcAft>
        <a:defRPr sz="3600">
          <a:solidFill>
            <a:schemeClr val="tx2"/>
          </a:solidFill>
          <a:latin typeface="Futura Hv BT" pitchFamily="34" charset="0"/>
        </a:defRPr>
      </a:lvl3pPr>
      <a:lvl4pPr algn="l" rtl="0" eaLnBrk="0" fontAlgn="base" hangingPunct="0">
        <a:spcBef>
          <a:spcPct val="0"/>
        </a:spcBef>
        <a:spcAft>
          <a:spcPct val="0"/>
        </a:spcAft>
        <a:defRPr sz="3600">
          <a:solidFill>
            <a:schemeClr val="tx2"/>
          </a:solidFill>
          <a:latin typeface="Futura Hv BT" pitchFamily="34" charset="0"/>
        </a:defRPr>
      </a:lvl4pPr>
      <a:lvl5pPr algn="l" rtl="0" eaLnBrk="0" fontAlgn="base" hangingPunct="0">
        <a:spcBef>
          <a:spcPct val="0"/>
        </a:spcBef>
        <a:spcAft>
          <a:spcPct val="0"/>
        </a:spcAft>
        <a:defRPr sz="3600">
          <a:solidFill>
            <a:schemeClr val="tx2"/>
          </a:solidFill>
          <a:latin typeface="Futura Hv BT" pitchFamily="34" charset="0"/>
        </a:defRPr>
      </a:lvl5pPr>
      <a:lvl6pPr marL="457200" algn="l" rtl="0" fontAlgn="base">
        <a:spcBef>
          <a:spcPct val="0"/>
        </a:spcBef>
        <a:spcAft>
          <a:spcPct val="0"/>
        </a:spcAft>
        <a:defRPr sz="3600">
          <a:solidFill>
            <a:schemeClr val="tx2"/>
          </a:solidFill>
          <a:latin typeface="Futura Hv BT" pitchFamily="34" charset="0"/>
        </a:defRPr>
      </a:lvl6pPr>
      <a:lvl7pPr marL="914400" algn="l" rtl="0" fontAlgn="base">
        <a:spcBef>
          <a:spcPct val="0"/>
        </a:spcBef>
        <a:spcAft>
          <a:spcPct val="0"/>
        </a:spcAft>
        <a:defRPr sz="3600">
          <a:solidFill>
            <a:schemeClr val="tx2"/>
          </a:solidFill>
          <a:latin typeface="Futura Hv BT" pitchFamily="34" charset="0"/>
        </a:defRPr>
      </a:lvl7pPr>
      <a:lvl8pPr marL="1371600" algn="l" rtl="0" fontAlgn="base">
        <a:spcBef>
          <a:spcPct val="0"/>
        </a:spcBef>
        <a:spcAft>
          <a:spcPct val="0"/>
        </a:spcAft>
        <a:defRPr sz="3600">
          <a:solidFill>
            <a:schemeClr val="tx2"/>
          </a:solidFill>
          <a:latin typeface="Futura Hv BT" pitchFamily="34" charset="0"/>
        </a:defRPr>
      </a:lvl8pPr>
      <a:lvl9pPr marL="1828800" algn="l" rtl="0" fontAlgn="base">
        <a:spcBef>
          <a:spcPct val="0"/>
        </a:spcBef>
        <a:spcAft>
          <a:spcPct val="0"/>
        </a:spcAft>
        <a:defRPr sz="3600">
          <a:solidFill>
            <a:schemeClr val="tx2"/>
          </a:solidFill>
          <a:latin typeface="Futura Hv BT"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5B62"/>
          </a:solidFill>
          <a:latin typeface="Verdana" pitchFamily="34" charset="0"/>
        </a:defRPr>
      </a:lvl2pPr>
      <a:lvl3pPr marL="1143000" indent="-228600" algn="l" rtl="0" eaLnBrk="0" fontAlgn="base" hangingPunct="0">
        <a:spcBef>
          <a:spcPct val="20000"/>
        </a:spcBef>
        <a:spcAft>
          <a:spcPct val="0"/>
        </a:spcAft>
        <a:buSzPct val="80000"/>
        <a:buFont typeface="Wingdings" panose="05000000000000000000" pitchFamily="2" charset="2"/>
        <a:buChar char="v"/>
        <a:defRPr>
          <a:solidFill>
            <a:schemeClr val="tx1"/>
          </a:solidFill>
          <a:latin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Verdana" pitchFamily="34" charset="0"/>
        </a:defRPr>
      </a:lvl4pPr>
      <a:lvl5pPr marL="2057400" indent="-228600" algn="l" rtl="0" eaLnBrk="0" fontAlgn="base" hangingPunct="0">
        <a:spcBef>
          <a:spcPct val="20000"/>
        </a:spcBef>
        <a:spcAft>
          <a:spcPct val="0"/>
        </a:spcAft>
        <a:buChar char="»"/>
        <a:defRPr sz="2000">
          <a:solidFill>
            <a:schemeClr val="tx1"/>
          </a:solidFill>
          <a:latin typeface="Verdana" pitchFamily="34" charset="0"/>
        </a:defRPr>
      </a:lvl5pPr>
      <a:lvl6pPr marL="2514600" indent="-228600" algn="l" rtl="0" fontAlgn="base">
        <a:spcBef>
          <a:spcPct val="20000"/>
        </a:spcBef>
        <a:spcAft>
          <a:spcPct val="0"/>
        </a:spcAft>
        <a:buChar char="»"/>
        <a:defRPr sz="2000">
          <a:solidFill>
            <a:schemeClr val="tx1"/>
          </a:solidFill>
          <a:latin typeface="Verdana" pitchFamily="34" charset="0"/>
        </a:defRPr>
      </a:lvl6pPr>
      <a:lvl7pPr marL="2971800" indent="-228600" algn="l" rtl="0" fontAlgn="base">
        <a:spcBef>
          <a:spcPct val="20000"/>
        </a:spcBef>
        <a:spcAft>
          <a:spcPct val="0"/>
        </a:spcAft>
        <a:buChar char="»"/>
        <a:defRPr sz="2000">
          <a:solidFill>
            <a:schemeClr val="tx1"/>
          </a:solidFill>
          <a:latin typeface="Verdana" pitchFamily="34" charset="0"/>
        </a:defRPr>
      </a:lvl7pPr>
      <a:lvl8pPr marL="3429000" indent="-228600" algn="l" rtl="0" fontAlgn="base">
        <a:spcBef>
          <a:spcPct val="20000"/>
        </a:spcBef>
        <a:spcAft>
          <a:spcPct val="0"/>
        </a:spcAft>
        <a:buChar char="»"/>
        <a:defRPr sz="2000">
          <a:solidFill>
            <a:schemeClr val="tx1"/>
          </a:solidFill>
          <a:latin typeface="Verdana" pitchFamily="34" charset="0"/>
        </a:defRPr>
      </a:lvl8pPr>
      <a:lvl9pPr marL="3886200" indent="-228600" algn="l" rtl="0" fontAlgn="base">
        <a:spcBef>
          <a:spcPct val="20000"/>
        </a:spcBef>
        <a:spcAft>
          <a:spcPct val="0"/>
        </a:spcAft>
        <a:buChar char="»"/>
        <a:defRPr sz="20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err="1"/>
              <a:t>TwinEngines</a:t>
            </a:r>
            <a:r>
              <a:rPr lang="en-US" altLang="en-US" dirty="0"/>
              <a:t> </a:t>
            </a:r>
            <a:r>
              <a:rPr lang="en-US" altLang="en-US" dirty="0" err="1"/>
              <a:t>ETrans</a:t>
            </a:r>
            <a:r>
              <a:rPr lang="en-US" altLang="en-US" dirty="0"/>
              <a:t> Migration</a:t>
            </a:r>
            <a:endParaRPr lang="en-US" dirty="0"/>
          </a:p>
        </p:txBody>
      </p:sp>
      <p:sp>
        <p:nvSpPr>
          <p:cNvPr id="3" name="Content Placeholder 2"/>
          <p:cNvSpPr>
            <a:spLocks noGrp="1"/>
          </p:cNvSpPr>
          <p:nvPr>
            <p:ph idx="1"/>
          </p:nvPr>
        </p:nvSpPr>
        <p:spPr>
          <a:xfrm>
            <a:off x="228600" y="1752600"/>
            <a:ext cx="8763000" cy="4419600"/>
          </a:xfrm>
        </p:spPr>
        <p:txBody>
          <a:bodyPr/>
          <a:lstStyle/>
          <a:p>
            <a:r>
              <a:rPr lang="en-US" dirty="0"/>
              <a:t>Reasons for migration</a:t>
            </a:r>
          </a:p>
          <a:p>
            <a:pPr lvl="1"/>
            <a:r>
              <a:rPr lang="en-US" dirty="0"/>
              <a:t>New/improved look and feel</a:t>
            </a:r>
          </a:p>
          <a:p>
            <a:pPr lvl="1"/>
            <a:r>
              <a:rPr lang="en-US" dirty="0"/>
              <a:t>CCRIs forcing SFTP connections to SIDPERS FTP</a:t>
            </a:r>
          </a:p>
          <a:p>
            <a:pPr lvl="1"/>
            <a:r>
              <a:rPr lang="en-US" dirty="0"/>
              <a:t>Out-dated technology causing problems with Windows 10 &amp; IE in some states</a:t>
            </a:r>
          </a:p>
          <a:p>
            <a:pPr lvl="1"/>
            <a:r>
              <a:rPr lang="en-US" dirty="0"/>
              <a:t>Old system will have no future updates</a:t>
            </a:r>
          </a:p>
          <a:p>
            <a:pPr lvl="2"/>
            <a:r>
              <a:rPr lang="en-US" dirty="0"/>
              <a:t>Ex. PHYS_CAT now allows ALL values and no checks done against PULHES.  This change has been incorporated into the new version of </a:t>
            </a:r>
            <a:r>
              <a:rPr lang="en-US" dirty="0" err="1"/>
              <a:t>ETrans</a:t>
            </a:r>
            <a:r>
              <a:rPr lang="en-US" dirty="0"/>
              <a:t> Mgr.</a:t>
            </a:r>
          </a:p>
          <a:p>
            <a:pPr lvl="1"/>
            <a:r>
              <a:rPr lang="en-US" dirty="0"/>
              <a:t>Accreditation done on new version of </a:t>
            </a:r>
            <a:r>
              <a:rPr lang="en-US" dirty="0" err="1"/>
              <a:t>ETrans</a:t>
            </a:r>
            <a:endParaRPr lang="en-US" dirty="0"/>
          </a:p>
          <a:p>
            <a:pPr lvl="2"/>
            <a:r>
              <a:rPr lang="en-US" dirty="0"/>
              <a:t>Accreditation required some code changes like automatically expiring user accounts.</a:t>
            </a:r>
          </a:p>
          <a:p>
            <a:pPr lvl="2"/>
            <a:r>
              <a:rPr lang="en-US" dirty="0"/>
              <a:t>Old system accreditation has expired</a:t>
            </a:r>
          </a:p>
        </p:txBody>
      </p:sp>
    </p:spTree>
    <p:extLst>
      <p:ext uri="{BB962C8B-B14F-4D97-AF65-F5344CB8AC3E}">
        <p14:creationId xmlns:p14="http://schemas.microsoft.com/office/powerpoint/2010/main" val="3071638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Migrating Data</a:t>
            </a:r>
          </a:p>
        </p:txBody>
      </p:sp>
      <p:pic>
        <p:nvPicPr>
          <p:cNvPr id="5" name="Picture 4"/>
          <p:cNvPicPr>
            <a:picLocks noChangeAspect="1"/>
          </p:cNvPicPr>
          <p:nvPr/>
        </p:nvPicPr>
        <p:blipFill>
          <a:blip r:embed="rId2"/>
          <a:stretch>
            <a:fillRect/>
          </a:stretch>
        </p:blipFill>
        <p:spPr>
          <a:xfrm>
            <a:off x="76200" y="1905000"/>
            <a:ext cx="8991600" cy="2408617"/>
          </a:xfrm>
          <a:prstGeom prst="rect">
            <a:avLst/>
          </a:prstGeom>
        </p:spPr>
      </p:pic>
      <p:grpSp>
        <p:nvGrpSpPr>
          <p:cNvPr id="6" name="Group 5"/>
          <p:cNvGrpSpPr/>
          <p:nvPr/>
        </p:nvGrpSpPr>
        <p:grpSpPr>
          <a:xfrm>
            <a:off x="1333500" y="2954986"/>
            <a:ext cx="3276599" cy="2710365"/>
            <a:chOff x="1815881" y="459191"/>
            <a:chExt cx="3276599" cy="2710365"/>
          </a:xfrm>
        </p:grpSpPr>
        <p:grpSp>
          <p:nvGrpSpPr>
            <p:cNvPr id="7" name="Group 6"/>
            <p:cNvGrpSpPr/>
            <p:nvPr/>
          </p:nvGrpSpPr>
          <p:grpSpPr>
            <a:xfrm>
              <a:off x="1815881" y="852772"/>
              <a:ext cx="3276599" cy="2316784"/>
              <a:chOff x="2262112" y="2261261"/>
              <a:chExt cx="3067562" cy="2316784"/>
            </a:xfrm>
          </p:grpSpPr>
          <p:sp>
            <p:nvSpPr>
              <p:cNvPr id="9" name="TextBox 8"/>
              <p:cNvSpPr txBox="1"/>
              <p:nvPr/>
            </p:nvSpPr>
            <p:spPr>
              <a:xfrm>
                <a:off x="2262112" y="3408494"/>
                <a:ext cx="3067562" cy="1169551"/>
              </a:xfrm>
              <a:prstGeom prst="rect">
                <a:avLst/>
              </a:prstGeom>
              <a:noFill/>
            </p:spPr>
            <p:txBody>
              <a:bodyPr wrap="square" rtlCol="0">
                <a:spAutoFit/>
              </a:bodyPr>
              <a:lstStyle/>
              <a:p>
                <a:pPr algn="ctr"/>
                <a:r>
                  <a:rPr lang="en-US" sz="1400" b="0" dirty="0">
                    <a:latin typeface="Futura Hv BT (Body)"/>
                  </a:rPr>
                  <a:t>By default, the system will migrate historical data from the previous 2 years.  You can change this date if you want to maintain more historical data in the new system.</a:t>
                </a:r>
              </a:p>
            </p:txBody>
          </p:sp>
          <p:sp>
            <p:nvSpPr>
              <p:cNvPr id="10" name="Arrow: Left 9"/>
              <p:cNvSpPr/>
              <p:nvPr/>
            </p:nvSpPr>
            <p:spPr bwMode="auto">
              <a:xfrm rot="5400000">
                <a:off x="3260377" y="2654100"/>
                <a:ext cx="1071034" cy="2853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8" name="Rectangle 7"/>
            <p:cNvSpPr/>
            <p:nvPr/>
          </p:nvSpPr>
          <p:spPr bwMode="auto">
            <a:xfrm>
              <a:off x="2844581" y="459191"/>
              <a:ext cx="1219200" cy="366417"/>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11" name="Group 10"/>
          <p:cNvGrpSpPr/>
          <p:nvPr/>
        </p:nvGrpSpPr>
        <p:grpSpPr>
          <a:xfrm>
            <a:off x="43917" y="3429000"/>
            <a:ext cx="2851682" cy="2356739"/>
            <a:chOff x="2774197" y="566788"/>
            <a:chExt cx="2851682" cy="2356739"/>
          </a:xfrm>
        </p:grpSpPr>
        <p:grpSp>
          <p:nvGrpSpPr>
            <p:cNvPr id="12" name="Group 11"/>
            <p:cNvGrpSpPr/>
            <p:nvPr/>
          </p:nvGrpSpPr>
          <p:grpSpPr>
            <a:xfrm>
              <a:off x="2774197" y="786894"/>
              <a:ext cx="2754831" cy="2136633"/>
              <a:chOff x="3159290" y="2195383"/>
              <a:chExt cx="2579081" cy="2136633"/>
            </a:xfrm>
          </p:grpSpPr>
          <p:sp>
            <p:nvSpPr>
              <p:cNvPr id="14" name="TextBox 13"/>
              <p:cNvSpPr txBox="1"/>
              <p:nvPr/>
            </p:nvSpPr>
            <p:spPr>
              <a:xfrm>
                <a:off x="3159290" y="3377909"/>
                <a:ext cx="2579081" cy="954107"/>
              </a:xfrm>
              <a:prstGeom prst="rect">
                <a:avLst/>
              </a:prstGeom>
              <a:noFill/>
            </p:spPr>
            <p:txBody>
              <a:bodyPr wrap="square" rtlCol="0">
                <a:spAutoFit/>
              </a:bodyPr>
              <a:lstStyle/>
              <a:p>
                <a:pPr algn="ctr"/>
                <a:r>
                  <a:rPr lang="en-US" sz="1400" b="0" dirty="0">
                    <a:latin typeface="Futura Hv BT (Body)"/>
                  </a:rPr>
                  <a:t>You can run the migration multiple times and wipe out the old data prior to importing it again.</a:t>
                </a:r>
              </a:p>
            </p:txBody>
          </p:sp>
          <p:sp>
            <p:nvSpPr>
              <p:cNvPr id="15" name="Arrow: Left 14"/>
              <p:cNvSpPr/>
              <p:nvPr/>
            </p:nvSpPr>
            <p:spPr bwMode="auto">
              <a:xfrm rot="5400000">
                <a:off x="3913314" y="2588222"/>
                <a:ext cx="1071034" cy="2853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3" name="Rectangle 12"/>
            <p:cNvSpPr/>
            <p:nvPr/>
          </p:nvSpPr>
          <p:spPr bwMode="auto">
            <a:xfrm>
              <a:off x="2844580" y="566788"/>
              <a:ext cx="2781299" cy="25882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17" name="Group 16"/>
          <p:cNvGrpSpPr/>
          <p:nvPr/>
        </p:nvGrpSpPr>
        <p:grpSpPr>
          <a:xfrm>
            <a:off x="-228600" y="3902205"/>
            <a:ext cx="2754831" cy="1909234"/>
            <a:chOff x="3612397" y="566788"/>
            <a:chExt cx="2754831" cy="1909234"/>
          </a:xfrm>
        </p:grpSpPr>
        <p:grpSp>
          <p:nvGrpSpPr>
            <p:cNvPr id="18" name="Group 17"/>
            <p:cNvGrpSpPr/>
            <p:nvPr/>
          </p:nvGrpSpPr>
          <p:grpSpPr>
            <a:xfrm>
              <a:off x="3612397" y="786894"/>
              <a:ext cx="2754831" cy="1689128"/>
              <a:chOff x="3944015" y="2195383"/>
              <a:chExt cx="2579081" cy="1689128"/>
            </a:xfrm>
          </p:grpSpPr>
          <p:sp>
            <p:nvSpPr>
              <p:cNvPr id="20" name="TextBox 19"/>
              <p:cNvSpPr txBox="1"/>
              <p:nvPr/>
            </p:nvSpPr>
            <p:spPr>
              <a:xfrm>
                <a:off x="3944015" y="3361291"/>
                <a:ext cx="2579081" cy="523220"/>
              </a:xfrm>
              <a:prstGeom prst="rect">
                <a:avLst/>
              </a:prstGeom>
              <a:noFill/>
            </p:spPr>
            <p:txBody>
              <a:bodyPr wrap="square" rtlCol="0">
                <a:spAutoFit/>
              </a:bodyPr>
              <a:lstStyle/>
              <a:p>
                <a:pPr algn="ctr"/>
                <a:r>
                  <a:rPr lang="en-US" sz="1400" b="0" dirty="0">
                    <a:latin typeface="Futura Hv BT (Body)"/>
                  </a:rPr>
                  <a:t>Click here to start the migration process.</a:t>
                </a:r>
              </a:p>
            </p:txBody>
          </p:sp>
          <p:sp>
            <p:nvSpPr>
              <p:cNvPr id="21" name="Arrow: Left 20"/>
              <p:cNvSpPr/>
              <p:nvPr/>
            </p:nvSpPr>
            <p:spPr bwMode="auto">
              <a:xfrm rot="5400000">
                <a:off x="3913314" y="2588222"/>
                <a:ext cx="1071034" cy="2853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9" name="Rectangle 18"/>
            <p:cNvSpPr/>
            <p:nvPr/>
          </p:nvSpPr>
          <p:spPr bwMode="auto">
            <a:xfrm>
              <a:off x="3999213" y="566788"/>
              <a:ext cx="375184" cy="25882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425327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7908" y="1828800"/>
            <a:ext cx="5055917" cy="4495800"/>
          </a:xfrm>
          <a:prstGeom prst="rect">
            <a:avLst/>
          </a:prstGeom>
        </p:spPr>
      </p:pic>
      <p:sp>
        <p:nvSpPr>
          <p:cNvPr id="14"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Migrating Data</a:t>
            </a:r>
          </a:p>
        </p:txBody>
      </p:sp>
      <p:grpSp>
        <p:nvGrpSpPr>
          <p:cNvPr id="15" name="Group 14"/>
          <p:cNvGrpSpPr/>
          <p:nvPr/>
        </p:nvGrpSpPr>
        <p:grpSpPr>
          <a:xfrm>
            <a:off x="152400" y="2095619"/>
            <a:ext cx="7204756" cy="738664"/>
            <a:chOff x="710981" y="3219205"/>
            <a:chExt cx="7204756" cy="738664"/>
          </a:xfrm>
        </p:grpSpPr>
        <p:grpSp>
          <p:nvGrpSpPr>
            <p:cNvPr id="16" name="Group 15"/>
            <p:cNvGrpSpPr/>
            <p:nvPr/>
          </p:nvGrpSpPr>
          <p:grpSpPr>
            <a:xfrm>
              <a:off x="2844581" y="3219205"/>
              <a:ext cx="5071156" cy="738664"/>
              <a:chOff x="3225185" y="4627694"/>
              <a:chExt cx="4747633" cy="738664"/>
            </a:xfrm>
          </p:grpSpPr>
          <p:sp>
            <p:nvSpPr>
              <p:cNvPr id="18" name="TextBox 17"/>
              <p:cNvSpPr txBox="1"/>
              <p:nvPr/>
            </p:nvSpPr>
            <p:spPr>
              <a:xfrm>
                <a:off x="6003120" y="4627694"/>
                <a:ext cx="1969698" cy="738664"/>
              </a:xfrm>
              <a:prstGeom prst="rect">
                <a:avLst/>
              </a:prstGeom>
              <a:noFill/>
            </p:spPr>
            <p:txBody>
              <a:bodyPr wrap="square" rtlCol="0">
                <a:spAutoFit/>
              </a:bodyPr>
              <a:lstStyle/>
              <a:p>
                <a:r>
                  <a:rPr lang="en-US" sz="1400" b="0" dirty="0">
                    <a:latin typeface="Futura Hv BT (Body)"/>
                  </a:rPr>
                  <a:t>You can see the migrated transactions here</a:t>
                </a:r>
              </a:p>
            </p:txBody>
          </p:sp>
          <p:sp>
            <p:nvSpPr>
              <p:cNvPr id="19" name="Arrow: Left 18"/>
              <p:cNvSpPr/>
              <p:nvPr/>
            </p:nvSpPr>
            <p:spPr bwMode="auto">
              <a:xfrm>
                <a:off x="3225185" y="4844626"/>
                <a:ext cx="2735882"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7" name="Rectangle 16"/>
            <p:cNvSpPr/>
            <p:nvPr/>
          </p:nvSpPr>
          <p:spPr bwMode="auto">
            <a:xfrm>
              <a:off x="710981" y="3386188"/>
              <a:ext cx="2133600" cy="366417"/>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126681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1828800"/>
            <a:ext cx="8915400" cy="3410487"/>
          </a:xfrm>
          <a:prstGeom prst="rect">
            <a:avLst/>
          </a:prstGeom>
        </p:spPr>
      </p:pic>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Migrating Data</a:t>
            </a:r>
          </a:p>
        </p:txBody>
      </p:sp>
      <p:grpSp>
        <p:nvGrpSpPr>
          <p:cNvPr id="6" name="Group 5"/>
          <p:cNvGrpSpPr/>
          <p:nvPr/>
        </p:nvGrpSpPr>
        <p:grpSpPr>
          <a:xfrm>
            <a:off x="552448" y="2075153"/>
            <a:ext cx="4076701" cy="4212954"/>
            <a:chOff x="1034829" y="-420642"/>
            <a:chExt cx="4076701" cy="4212954"/>
          </a:xfrm>
        </p:grpSpPr>
        <p:grpSp>
          <p:nvGrpSpPr>
            <p:cNvPr id="7" name="Group 6"/>
            <p:cNvGrpSpPr/>
            <p:nvPr/>
          </p:nvGrpSpPr>
          <p:grpSpPr>
            <a:xfrm>
              <a:off x="1034829" y="-209794"/>
              <a:ext cx="4076701" cy="4002106"/>
              <a:chOff x="1530889" y="1198695"/>
              <a:chExt cx="3816620" cy="4002106"/>
            </a:xfrm>
          </p:grpSpPr>
          <p:sp>
            <p:nvSpPr>
              <p:cNvPr id="9" name="TextBox 8"/>
              <p:cNvSpPr txBox="1"/>
              <p:nvPr/>
            </p:nvSpPr>
            <p:spPr>
              <a:xfrm>
                <a:off x="1530889" y="4246694"/>
                <a:ext cx="3816620" cy="954107"/>
              </a:xfrm>
              <a:prstGeom prst="rect">
                <a:avLst/>
              </a:prstGeom>
              <a:noFill/>
            </p:spPr>
            <p:txBody>
              <a:bodyPr wrap="square" rtlCol="0">
                <a:spAutoFit/>
              </a:bodyPr>
              <a:lstStyle/>
              <a:p>
                <a:pPr algn="ctr"/>
                <a:r>
                  <a:rPr lang="en-US" sz="1400" b="0" dirty="0">
                    <a:latin typeface="Futura Hv BT (Body)"/>
                  </a:rPr>
                  <a:t>Transactions that have already been sent to SIDPERS will be brought over in a “Completed” status.  Check the “Include Closed Cases” to see these cases.</a:t>
                </a:r>
              </a:p>
            </p:txBody>
          </p:sp>
          <p:sp>
            <p:nvSpPr>
              <p:cNvPr id="10" name="Arrow: Left 9"/>
              <p:cNvSpPr/>
              <p:nvPr/>
            </p:nvSpPr>
            <p:spPr bwMode="auto">
              <a:xfrm rot="5400000">
                <a:off x="1915200" y="2580017"/>
                <a:ext cx="3047999" cy="2853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8" name="Rectangle 7"/>
            <p:cNvSpPr/>
            <p:nvPr/>
          </p:nvSpPr>
          <p:spPr bwMode="auto">
            <a:xfrm>
              <a:off x="2692182" y="-420642"/>
              <a:ext cx="761999" cy="210848"/>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11" name="Group 10"/>
          <p:cNvGrpSpPr/>
          <p:nvPr/>
        </p:nvGrpSpPr>
        <p:grpSpPr>
          <a:xfrm>
            <a:off x="123828" y="2438400"/>
            <a:ext cx="3981448" cy="3849707"/>
            <a:chOff x="1082457" y="-420642"/>
            <a:chExt cx="3981448" cy="3849707"/>
          </a:xfrm>
        </p:grpSpPr>
        <p:grpSp>
          <p:nvGrpSpPr>
            <p:cNvPr id="12" name="Group 11"/>
            <p:cNvGrpSpPr/>
            <p:nvPr/>
          </p:nvGrpSpPr>
          <p:grpSpPr>
            <a:xfrm>
              <a:off x="1082457" y="-209792"/>
              <a:ext cx="3981448" cy="3638857"/>
              <a:chOff x="1575478" y="1198697"/>
              <a:chExt cx="3727444" cy="3638857"/>
            </a:xfrm>
          </p:grpSpPr>
          <p:sp>
            <p:nvSpPr>
              <p:cNvPr id="14" name="TextBox 13"/>
              <p:cNvSpPr txBox="1"/>
              <p:nvPr/>
            </p:nvSpPr>
            <p:spPr>
              <a:xfrm>
                <a:off x="1575478" y="3883447"/>
                <a:ext cx="3727444" cy="954107"/>
              </a:xfrm>
              <a:prstGeom prst="rect">
                <a:avLst/>
              </a:prstGeom>
              <a:noFill/>
            </p:spPr>
            <p:txBody>
              <a:bodyPr wrap="square" rtlCol="0">
                <a:spAutoFit/>
              </a:bodyPr>
              <a:lstStyle/>
              <a:p>
                <a:pPr algn="ctr"/>
                <a:r>
                  <a:rPr lang="en-US" sz="1400" b="0" dirty="0">
                    <a:latin typeface="Futura Hv BT (Body)"/>
                  </a:rPr>
                  <a:t>Transactions that have been migrated will include “[Migrated]” in the title of the case.  You can filter the records with the filter icon at the top of the grid.</a:t>
                </a:r>
              </a:p>
            </p:txBody>
          </p:sp>
          <p:sp>
            <p:nvSpPr>
              <p:cNvPr id="15" name="Arrow: Left 14"/>
              <p:cNvSpPr/>
              <p:nvPr/>
            </p:nvSpPr>
            <p:spPr bwMode="auto">
              <a:xfrm rot="5400000">
                <a:off x="2096823" y="2398396"/>
                <a:ext cx="2684754" cy="2853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3" name="Rectangle 12"/>
            <p:cNvSpPr/>
            <p:nvPr/>
          </p:nvSpPr>
          <p:spPr bwMode="auto">
            <a:xfrm>
              <a:off x="2692182" y="-420642"/>
              <a:ext cx="761999" cy="210848"/>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554636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Importing Gains</a:t>
            </a:r>
          </a:p>
        </p:txBody>
      </p:sp>
      <p:pic>
        <p:nvPicPr>
          <p:cNvPr id="6" name="Picture 5"/>
          <p:cNvPicPr>
            <a:picLocks noChangeAspect="1"/>
          </p:cNvPicPr>
          <p:nvPr/>
        </p:nvPicPr>
        <p:blipFill>
          <a:blip r:embed="rId2"/>
          <a:stretch>
            <a:fillRect/>
          </a:stretch>
        </p:blipFill>
        <p:spPr>
          <a:xfrm>
            <a:off x="87908" y="1828800"/>
            <a:ext cx="5055917" cy="4495800"/>
          </a:xfrm>
          <a:prstGeom prst="rect">
            <a:avLst/>
          </a:prstGeom>
        </p:spPr>
      </p:pic>
      <p:grpSp>
        <p:nvGrpSpPr>
          <p:cNvPr id="7" name="Group 6"/>
          <p:cNvGrpSpPr/>
          <p:nvPr/>
        </p:nvGrpSpPr>
        <p:grpSpPr>
          <a:xfrm>
            <a:off x="206941" y="2911187"/>
            <a:ext cx="7964026" cy="954107"/>
            <a:chOff x="206941" y="3074858"/>
            <a:chExt cx="7964026" cy="954107"/>
          </a:xfrm>
        </p:grpSpPr>
        <p:grpSp>
          <p:nvGrpSpPr>
            <p:cNvPr id="8" name="Group 7"/>
            <p:cNvGrpSpPr/>
            <p:nvPr/>
          </p:nvGrpSpPr>
          <p:grpSpPr>
            <a:xfrm>
              <a:off x="2320010" y="3074858"/>
              <a:ext cx="5850957" cy="954107"/>
              <a:chOff x="2734077" y="4483347"/>
              <a:chExt cx="5477684" cy="954107"/>
            </a:xfrm>
          </p:grpSpPr>
          <p:sp>
            <p:nvSpPr>
              <p:cNvPr id="10" name="TextBox 9"/>
              <p:cNvSpPr txBox="1"/>
              <p:nvPr/>
            </p:nvSpPr>
            <p:spPr>
              <a:xfrm>
                <a:off x="5872979" y="4483347"/>
                <a:ext cx="2338782" cy="954107"/>
              </a:xfrm>
              <a:prstGeom prst="rect">
                <a:avLst/>
              </a:prstGeom>
              <a:noFill/>
            </p:spPr>
            <p:txBody>
              <a:bodyPr wrap="square" rtlCol="0">
                <a:spAutoFit/>
              </a:bodyPr>
              <a:lstStyle/>
              <a:p>
                <a:r>
                  <a:rPr lang="en-US" sz="1400" b="0" dirty="0">
                    <a:latin typeface="Futura Hv BT (Body)"/>
                  </a:rPr>
                  <a:t>Use the Import Transactions function to import new gain transactions</a:t>
                </a:r>
              </a:p>
            </p:txBody>
          </p:sp>
          <p:sp>
            <p:nvSpPr>
              <p:cNvPr id="11" name="Arrow: Left 10"/>
              <p:cNvSpPr/>
              <p:nvPr/>
            </p:nvSpPr>
            <p:spPr bwMode="auto">
              <a:xfrm>
                <a:off x="2734077" y="4808001"/>
                <a:ext cx="3035723"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9" name="Rectangle 8"/>
            <p:cNvSpPr/>
            <p:nvPr/>
          </p:nvSpPr>
          <p:spPr bwMode="auto">
            <a:xfrm>
              <a:off x="206941" y="3358752"/>
              <a:ext cx="2002859" cy="38632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059137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Importing Gains</a:t>
            </a:r>
          </a:p>
        </p:txBody>
      </p:sp>
      <p:pic>
        <p:nvPicPr>
          <p:cNvPr id="5" name="Picture 4"/>
          <p:cNvPicPr>
            <a:picLocks noChangeAspect="1"/>
          </p:cNvPicPr>
          <p:nvPr/>
        </p:nvPicPr>
        <p:blipFill>
          <a:blip r:embed="rId2"/>
          <a:stretch>
            <a:fillRect/>
          </a:stretch>
        </p:blipFill>
        <p:spPr>
          <a:xfrm>
            <a:off x="1204912" y="2238375"/>
            <a:ext cx="6734175" cy="2381250"/>
          </a:xfrm>
          <a:prstGeom prst="rect">
            <a:avLst/>
          </a:prstGeom>
        </p:spPr>
      </p:pic>
      <p:grpSp>
        <p:nvGrpSpPr>
          <p:cNvPr id="7" name="Group 6"/>
          <p:cNvGrpSpPr/>
          <p:nvPr/>
        </p:nvGrpSpPr>
        <p:grpSpPr>
          <a:xfrm>
            <a:off x="2533649" y="4310386"/>
            <a:ext cx="4975233" cy="1762278"/>
            <a:chOff x="3385695" y="3223080"/>
            <a:chExt cx="4657829" cy="1762278"/>
          </a:xfrm>
        </p:grpSpPr>
        <p:sp>
          <p:nvSpPr>
            <p:cNvPr id="9" name="TextBox 8"/>
            <p:cNvSpPr txBox="1"/>
            <p:nvPr/>
          </p:nvSpPr>
          <p:spPr>
            <a:xfrm>
              <a:off x="3385695" y="4246694"/>
              <a:ext cx="3816620" cy="738664"/>
            </a:xfrm>
            <a:prstGeom prst="rect">
              <a:avLst/>
            </a:prstGeom>
            <a:noFill/>
          </p:spPr>
          <p:txBody>
            <a:bodyPr wrap="square" rtlCol="0">
              <a:spAutoFit/>
            </a:bodyPr>
            <a:lstStyle/>
            <a:p>
              <a:pPr algn="ctr"/>
              <a:r>
                <a:rPr lang="en-US" sz="1400" b="0" dirty="0">
                  <a:latin typeface="Futura Hv BT (Body)"/>
                </a:rPr>
                <a:t>Use the “Browse” button to access the ARISS share on your PERMS server to import the NPSG and PSG transaction files.</a:t>
              </a:r>
            </a:p>
          </p:txBody>
        </p:sp>
        <p:sp>
          <p:nvSpPr>
            <p:cNvPr id="10" name="Arrow: Left 9"/>
            <p:cNvSpPr/>
            <p:nvPr/>
          </p:nvSpPr>
          <p:spPr bwMode="auto">
            <a:xfrm rot="8548431">
              <a:off x="5471499" y="3223080"/>
              <a:ext cx="2572025"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704359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0150" y="2095500"/>
            <a:ext cx="6743700" cy="2667000"/>
          </a:xfrm>
          <a:prstGeom prst="rect">
            <a:avLst/>
          </a:prstGeom>
        </p:spPr>
      </p:pic>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Importing Gains</a:t>
            </a:r>
          </a:p>
        </p:txBody>
      </p:sp>
      <p:grpSp>
        <p:nvGrpSpPr>
          <p:cNvPr id="6" name="Group 5"/>
          <p:cNvGrpSpPr/>
          <p:nvPr/>
        </p:nvGrpSpPr>
        <p:grpSpPr>
          <a:xfrm>
            <a:off x="2533649" y="4229100"/>
            <a:ext cx="4076700" cy="1628120"/>
            <a:chOff x="3385695" y="3141794"/>
            <a:chExt cx="3816620" cy="1628120"/>
          </a:xfrm>
        </p:grpSpPr>
        <p:sp>
          <p:nvSpPr>
            <p:cNvPr id="7" name="TextBox 6"/>
            <p:cNvSpPr txBox="1"/>
            <p:nvPr/>
          </p:nvSpPr>
          <p:spPr>
            <a:xfrm>
              <a:off x="3385695" y="4246694"/>
              <a:ext cx="3816620" cy="523220"/>
            </a:xfrm>
            <a:prstGeom prst="rect">
              <a:avLst/>
            </a:prstGeom>
            <a:noFill/>
          </p:spPr>
          <p:txBody>
            <a:bodyPr wrap="square" rtlCol="0">
              <a:spAutoFit/>
            </a:bodyPr>
            <a:lstStyle/>
            <a:p>
              <a:pPr algn="ctr"/>
              <a:r>
                <a:rPr lang="en-US" sz="1400" b="0" dirty="0">
                  <a:latin typeface="Futura Hv BT (Body)"/>
                </a:rPr>
                <a:t>Click “Create Cases” to import the gains transactions from the file. </a:t>
              </a:r>
            </a:p>
          </p:txBody>
        </p:sp>
        <p:sp>
          <p:nvSpPr>
            <p:cNvPr id="8" name="Arrow: Left 7"/>
            <p:cNvSpPr/>
            <p:nvPr/>
          </p:nvSpPr>
          <p:spPr bwMode="auto">
            <a:xfrm rot="5400000">
              <a:off x="4760605" y="3532517"/>
              <a:ext cx="1066802" cy="2853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715417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Importing Gains</a:t>
            </a:r>
          </a:p>
        </p:txBody>
      </p:sp>
      <p:pic>
        <p:nvPicPr>
          <p:cNvPr id="5" name="Picture 4"/>
          <p:cNvPicPr>
            <a:picLocks noChangeAspect="1"/>
          </p:cNvPicPr>
          <p:nvPr/>
        </p:nvPicPr>
        <p:blipFill>
          <a:blip r:embed="rId2"/>
          <a:stretch>
            <a:fillRect/>
          </a:stretch>
        </p:blipFill>
        <p:spPr>
          <a:xfrm>
            <a:off x="76200" y="1828800"/>
            <a:ext cx="4038600" cy="4456188"/>
          </a:xfrm>
          <a:prstGeom prst="rect">
            <a:avLst/>
          </a:prstGeom>
        </p:spPr>
      </p:pic>
      <p:grpSp>
        <p:nvGrpSpPr>
          <p:cNvPr id="11" name="Group 10"/>
          <p:cNvGrpSpPr/>
          <p:nvPr/>
        </p:nvGrpSpPr>
        <p:grpSpPr>
          <a:xfrm>
            <a:off x="152400" y="3389914"/>
            <a:ext cx="8801100" cy="2782286"/>
            <a:chOff x="152400" y="3389914"/>
            <a:chExt cx="8801100" cy="2782286"/>
          </a:xfrm>
        </p:grpSpPr>
        <p:grpSp>
          <p:nvGrpSpPr>
            <p:cNvPr id="7" name="Group 6"/>
            <p:cNvGrpSpPr/>
            <p:nvPr/>
          </p:nvGrpSpPr>
          <p:grpSpPr>
            <a:xfrm>
              <a:off x="2895600" y="4267200"/>
              <a:ext cx="6057900" cy="738664"/>
              <a:chOff x="2279945" y="4208595"/>
              <a:chExt cx="5671426" cy="738664"/>
            </a:xfrm>
          </p:grpSpPr>
          <p:sp>
            <p:nvSpPr>
              <p:cNvPr id="8" name="TextBox 7"/>
              <p:cNvSpPr txBox="1"/>
              <p:nvPr/>
            </p:nvSpPr>
            <p:spPr>
              <a:xfrm>
                <a:off x="4134751" y="4208595"/>
                <a:ext cx="3816620" cy="738664"/>
              </a:xfrm>
              <a:prstGeom prst="rect">
                <a:avLst/>
              </a:prstGeom>
              <a:noFill/>
            </p:spPr>
            <p:txBody>
              <a:bodyPr wrap="square" rtlCol="0">
                <a:spAutoFit/>
              </a:bodyPr>
              <a:lstStyle/>
              <a:p>
                <a:pPr algn="ctr"/>
                <a:r>
                  <a:rPr lang="en-US" sz="1400" b="0" dirty="0">
                    <a:latin typeface="Futura Hv BT (Body)"/>
                  </a:rPr>
                  <a:t>Gain transaction cases are created and shown here.  You can click on the link to open them.</a:t>
                </a:r>
              </a:p>
            </p:txBody>
          </p:sp>
          <p:sp>
            <p:nvSpPr>
              <p:cNvPr id="9" name="Arrow: Left 8"/>
              <p:cNvSpPr/>
              <p:nvPr/>
            </p:nvSpPr>
            <p:spPr bwMode="auto">
              <a:xfrm>
                <a:off x="2279945" y="4425527"/>
                <a:ext cx="2047048"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0" name="Rectangle 9"/>
            <p:cNvSpPr/>
            <p:nvPr/>
          </p:nvSpPr>
          <p:spPr bwMode="auto">
            <a:xfrm>
              <a:off x="152400" y="3389914"/>
              <a:ext cx="2743200" cy="2782286"/>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483145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Importing Gains</a:t>
            </a:r>
          </a:p>
        </p:txBody>
      </p:sp>
      <p:pic>
        <p:nvPicPr>
          <p:cNvPr id="5" name="Picture 4"/>
          <p:cNvPicPr>
            <a:picLocks noChangeAspect="1"/>
          </p:cNvPicPr>
          <p:nvPr/>
        </p:nvPicPr>
        <p:blipFill>
          <a:blip r:embed="rId2"/>
          <a:stretch>
            <a:fillRect/>
          </a:stretch>
        </p:blipFill>
        <p:spPr>
          <a:xfrm>
            <a:off x="87908" y="1828800"/>
            <a:ext cx="5055917" cy="4495800"/>
          </a:xfrm>
          <a:prstGeom prst="rect">
            <a:avLst/>
          </a:prstGeom>
        </p:spPr>
      </p:pic>
      <p:grpSp>
        <p:nvGrpSpPr>
          <p:cNvPr id="6" name="Group 5"/>
          <p:cNvGrpSpPr/>
          <p:nvPr/>
        </p:nvGrpSpPr>
        <p:grpSpPr>
          <a:xfrm>
            <a:off x="189374" y="2196644"/>
            <a:ext cx="7885098" cy="523220"/>
            <a:chOff x="206941" y="3290302"/>
            <a:chExt cx="7885098" cy="523220"/>
          </a:xfrm>
        </p:grpSpPr>
        <p:grpSp>
          <p:nvGrpSpPr>
            <p:cNvPr id="7" name="Group 6"/>
            <p:cNvGrpSpPr/>
            <p:nvPr/>
          </p:nvGrpSpPr>
          <p:grpSpPr>
            <a:xfrm>
              <a:off x="2320010" y="3290302"/>
              <a:ext cx="5772029" cy="523220"/>
              <a:chOff x="2734077" y="4698791"/>
              <a:chExt cx="5403791" cy="523220"/>
            </a:xfrm>
          </p:grpSpPr>
          <p:sp>
            <p:nvSpPr>
              <p:cNvPr id="9" name="TextBox 8"/>
              <p:cNvSpPr txBox="1"/>
              <p:nvPr/>
            </p:nvSpPr>
            <p:spPr>
              <a:xfrm>
                <a:off x="5799086" y="4698791"/>
                <a:ext cx="2338782" cy="523220"/>
              </a:xfrm>
              <a:prstGeom prst="rect">
                <a:avLst/>
              </a:prstGeom>
              <a:noFill/>
            </p:spPr>
            <p:txBody>
              <a:bodyPr wrap="square" rtlCol="0">
                <a:spAutoFit/>
              </a:bodyPr>
              <a:lstStyle/>
              <a:p>
                <a:r>
                  <a:rPr lang="en-US" sz="1400" b="0" dirty="0">
                    <a:latin typeface="Futura Hv BT (Body)"/>
                  </a:rPr>
                  <a:t>You can also see all gain cases here.</a:t>
                </a:r>
              </a:p>
            </p:txBody>
          </p:sp>
          <p:sp>
            <p:nvSpPr>
              <p:cNvPr id="10" name="Arrow: Left 9"/>
              <p:cNvSpPr/>
              <p:nvPr/>
            </p:nvSpPr>
            <p:spPr bwMode="auto">
              <a:xfrm>
                <a:off x="2734077" y="4808001"/>
                <a:ext cx="3035723"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8" name="Rectangle 7"/>
            <p:cNvSpPr/>
            <p:nvPr/>
          </p:nvSpPr>
          <p:spPr bwMode="auto">
            <a:xfrm>
              <a:off x="206941" y="3358752"/>
              <a:ext cx="2002859" cy="38632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007687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73561"/>
            <a:ext cx="9144000" cy="3510877"/>
          </a:xfrm>
          <a:prstGeom prst="rect">
            <a:avLst/>
          </a:prstGeom>
        </p:spPr>
      </p:pic>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Importing Gains</a:t>
            </a:r>
          </a:p>
        </p:txBody>
      </p:sp>
      <p:grpSp>
        <p:nvGrpSpPr>
          <p:cNvPr id="10" name="Group 9"/>
          <p:cNvGrpSpPr/>
          <p:nvPr/>
        </p:nvGrpSpPr>
        <p:grpSpPr>
          <a:xfrm>
            <a:off x="-76200" y="1673560"/>
            <a:ext cx="4076700" cy="3925708"/>
            <a:chOff x="-76200" y="1673560"/>
            <a:chExt cx="4076700" cy="3925708"/>
          </a:xfrm>
        </p:grpSpPr>
        <p:grpSp>
          <p:nvGrpSpPr>
            <p:cNvPr id="6" name="Group 5"/>
            <p:cNvGrpSpPr/>
            <p:nvPr/>
          </p:nvGrpSpPr>
          <p:grpSpPr>
            <a:xfrm>
              <a:off x="-76200" y="1828800"/>
              <a:ext cx="4076700" cy="3770468"/>
              <a:chOff x="3385695" y="550996"/>
              <a:chExt cx="3816620" cy="3694266"/>
            </a:xfrm>
          </p:grpSpPr>
          <p:sp>
            <p:nvSpPr>
              <p:cNvPr id="7" name="TextBox 6"/>
              <p:cNvSpPr txBox="1"/>
              <p:nvPr/>
            </p:nvSpPr>
            <p:spPr>
              <a:xfrm>
                <a:off x="3385695" y="3937485"/>
                <a:ext cx="3816620" cy="307777"/>
              </a:xfrm>
              <a:prstGeom prst="rect">
                <a:avLst/>
              </a:prstGeom>
              <a:noFill/>
            </p:spPr>
            <p:txBody>
              <a:bodyPr wrap="square" rtlCol="0">
                <a:spAutoFit/>
              </a:bodyPr>
              <a:lstStyle/>
              <a:p>
                <a:pPr algn="ctr"/>
                <a:r>
                  <a:rPr lang="en-US" sz="1400" b="0" dirty="0">
                    <a:latin typeface="Futura Hv BT (Body)"/>
                  </a:rPr>
                  <a:t>You can filter on just gain cases here.</a:t>
                </a:r>
              </a:p>
            </p:txBody>
          </p:sp>
          <p:sp>
            <p:nvSpPr>
              <p:cNvPr id="8" name="Arrow: Left 7"/>
              <p:cNvSpPr/>
              <p:nvPr/>
            </p:nvSpPr>
            <p:spPr bwMode="auto">
              <a:xfrm rot="5400000">
                <a:off x="3617605" y="2084719"/>
                <a:ext cx="3352801" cy="2853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9" name="Rectangle 8"/>
            <p:cNvSpPr/>
            <p:nvPr/>
          </p:nvSpPr>
          <p:spPr bwMode="auto">
            <a:xfrm>
              <a:off x="304800" y="1673560"/>
              <a:ext cx="2667000" cy="231439"/>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11" name="Group 10"/>
          <p:cNvGrpSpPr/>
          <p:nvPr/>
        </p:nvGrpSpPr>
        <p:grpSpPr>
          <a:xfrm>
            <a:off x="712270" y="2514600"/>
            <a:ext cx="4076700" cy="3436502"/>
            <a:chOff x="-76199" y="1673560"/>
            <a:chExt cx="4076700" cy="3436502"/>
          </a:xfrm>
        </p:grpSpPr>
        <p:grpSp>
          <p:nvGrpSpPr>
            <p:cNvPr id="12" name="Group 11"/>
            <p:cNvGrpSpPr/>
            <p:nvPr/>
          </p:nvGrpSpPr>
          <p:grpSpPr>
            <a:xfrm>
              <a:off x="-76199" y="1828800"/>
              <a:ext cx="4076700" cy="3281262"/>
              <a:chOff x="3385696" y="550996"/>
              <a:chExt cx="3816620" cy="3214947"/>
            </a:xfrm>
          </p:grpSpPr>
          <p:sp>
            <p:nvSpPr>
              <p:cNvPr id="14" name="TextBox 13"/>
              <p:cNvSpPr txBox="1"/>
              <p:nvPr/>
            </p:nvSpPr>
            <p:spPr>
              <a:xfrm>
                <a:off x="3385696" y="3458166"/>
                <a:ext cx="3816620" cy="307777"/>
              </a:xfrm>
              <a:prstGeom prst="rect">
                <a:avLst/>
              </a:prstGeom>
              <a:noFill/>
            </p:spPr>
            <p:txBody>
              <a:bodyPr wrap="square" rtlCol="0">
                <a:spAutoFit/>
              </a:bodyPr>
              <a:lstStyle/>
              <a:p>
                <a:pPr algn="ctr"/>
                <a:r>
                  <a:rPr lang="en-US" sz="1400" b="0" dirty="0">
                    <a:latin typeface="Futura Hv BT (Body)"/>
                  </a:rPr>
                  <a:t>Double click to open the case.</a:t>
                </a:r>
              </a:p>
            </p:txBody>
          </p:sp>
          <p:sp>
            <p:nvSpPr>
              <p:cNvPr id="15" name="Arrow: Left 14"/>
              <p:cNvSpPr/>
              <p:nvPr/>
            </p:nvSpPr>
            <p:spPr bwMode="auto">
              <a:xfrm rot="5400000">
                <a:off x="3858894" y="1843430"/>
                <a:ext cx="2870224" cy="285355"/>
              </a:xfrm>
              <a:prstGeom prst="leftArrow">
                <a:avLst>
                  <a:gd name="adj1" fmla="val 50000"/>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3" name="Rectangle 12"/>
            <p:cNvSpPr/>
            <p:nvPr/>
          </p:nvSpPr>
          <p:spPr bwMode="auto">
            <a:xfrm>
              <a:off x="964131" y="1673560"/>
              <a:ext cx="2007669" cy="231439"/>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113938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1828800"/>
            <a:ext cx="6270515" cy="4500995"/>
          </a:xfrm>
          <a:prstGeom prst="rect">
            <a:avLst/>
          </a:prstGeom>
        </p:spPr>
      </p:pic>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Processing</a:t>
            </a:r>
            <a:r>
              <a:rPr lang="en-US" dirty="0"/>
              <a:t> Gains</a:t>
            </a:r>
          </a:p>
        </p:txBody>
      </p:sp>
      <p:sp>
        <p:nvSpPr>
          <p:cNvPr id="6" name="TextBox 5"/>
          <p:cNvSpPr txBox="1"/>
          <p:nvPr/>
        </p:nvSpPr>
        <p:spPr>
          <a:xfrm>
            <a:off x="6400800" y="2057400"/>
            <a:ext cx="2667000" cy="1600438"/>
          </a:xfrm>
          <a:prstGeom prst="rect">
            <a:avLst/>
          </a:prstGeom>
          <a:noFill/>
        </p:spPr>
        <p:txBody>
          <a:bodyPr wrap="square" rtlCol="0">
            <a:spAutoFit/>
          </a:bodyPr>
          <a:lstStyle/>
          <a:p>
            <a:pPr algn="ctr"/>
            <a:r>
              <a:rPr lang="en-US" sz="1400" b="0" dirty="0">
                <a:latin typeface="Futura Hv BT (Body)"/>
              </a:rPr>
              <a:t>This is the case screen for the </a:t>
            </a:r>
            <a:r>
              <a:rPr lang="en-US" sz="1400" b="0" dirty="0" err="1">
                <a:latin typeface="Futura Hv BT (Body)"/>
              </a:rPr>
              <a:t>TwinEngines</a:t>
            </a:r>
            <a:r>
              <a:rPr lang="en-US" sz="1400" b="0" dirty="0">
                <a:latin typeface="Futura Hv BT (Body)"/>
              </a:rPr>
              <a:t> Case Management system.  All cases within the </a:t>
            </a:r>
            <a:r>
              <a:rPr lang="en-US" sz="1400" b="0" dirty="0" err="1">
                <a:latin typeface="Futura Hv BT (Body)"/>
              </a:rPr>
              <a:t>TwinEngines</a:t>
            </a:r>
            <a:r>
              <a:rPr lang="en-US" sz="1400" b="0" dirty="0">
                <a:latin typeface="Futura Hv BT (Body)"/>
              </a:rPr>
              <a:t> systems (e.g. Awards, Discharges, </a:t>
            </a:r>
            <a:r>
              <a:rPr lang="en-US" sz="1400" b="0" dirty="0" err="1">
                <a:latin typeface="Futura Hv BT (Body)"/>
              </a:rPr>
              <a:t>Etrans</a:t>
            </a:r>
            <a:r>
              <a:rPr lang="en-US" sz="1400" b="0" dirty="0">
                <a:latin typeface="Futura Hv BT (Body)"/>
              </a:rPr>
              <a:t>) have the same capabilities.</a:t>
            </a:r>
          </a:p>
        </p:txBody>
      </p:sp>
      <p:grpSp>
        <p:nvGrpSpPr>
          <p:cNvPr id="7" name="Group 6"/>
          <p:cNvGrpSpPr/>
          <p:nvPr/>
        </p:nvGrpSpPr>
        <p:grpSpPr>
          <a:xfrm>
            <a:off x="2590801" y="2064619"/>
            <a:ext cx="6308156" cy="386320"/>
            <a:chOff x="2645342" y="2687921"/>
            <a:chExt cx="6308156" cy="386320"/>
          </a:xfrm>
        </p:grpSpPr>
        <p:grpSp>
          <p:nvGrpSpPr>
            <p:cNvPr id="8" name="Group 7"/>
            <p:cNvGrpSpPr/>
            <p:nvPr/>
          </p:nvGrpSpPr>
          <p:grpSpPr>
            <a:xfrm>
              <a:off x="3483541" y="2725704"/>
              <a:ext cx="5469957" cy="307777"/>
              <a:chOff x="3823378" y="4134193"/>
              <a:chExt cx="5120990" cy="307777"/>
            </a:xfrm>
          </p:grpSpPr>
          <p:sp>
            <p:nvSpPr>
              <p:cNvPr id="10" name="TextBox 9"/>
              <p:cNvSpPr txBox="1"/>
              <p:nvPr/>
            </p:nvSpPr>
            <p:spPr>
              <a:xfrm>
                <a:off x="6605586" y="4134193"/>
                <a:ext cx="2338782" cy="307777"/>
              </a:xfrm>
              <a:prstGeom prst="rect">
                <a:avLst/>
              </a:prstGeom>
              <a:noFill/>
            </p:spPr>
            <p:txBody>
              <a:bodyPr wrap="square" rtlCol="0">
                <a:spAutoFit/>
              </a:bodyPr>
              <a:lstStyle/>
              <a:p>
                <a:r>
                  <a:rPr lang="en-US" sz="1400" b="0" dirty="0">
                    <a:latin typeface="Futura Hv BT (Body)"/>
                  </a:rPr>
                  <a:t>Attach documents here.</a:t>
                </a:r>
              </a:p>
            </p:txBody>
          </p:sp>
          <p:sp>
            <p:nvSpPr>
              <p:cNvPr id="11" name="Arrow: Left 10"/>
              <p:cNvSpPr/>
              <p:nvPr/>
            </p:nvSpPr>
            <p:spPr bwMode="auto">
              <a:xfrm>
                <a:off x="3823378" y="4137170"/>
                <a:ext cx="2782208"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9" name="Rectangle 8"/>
            <p:cNvSpPr/>
            <p:nvPr/>
          </p:nvSpPr>
          <p:spPr bwMode="auto">
            <a:xfrm>
              <a:off x="2645342" y="2687921"/>
              <a:ext cx="685800" cy="38632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12" name="Group 11"/>
          <p:cNvGrpSpPr/>
          <p:nvPr/>
        </p:nvGrpSpPr>
        <p:grpSpPr>
          <a:xfrm>
            <a:off x="3276601" y="1994680"/>
            <a:ext cx="5649400" cy="523220"/>
            <a:chOff x="2645342" y="2617982"/>
            <a:chExt cx="5649400" cy="523220"/>
          </a:xfrm>
        </p:grpSpPr>
        <p:grpSp>
          <p:nvGrpSpPr>
            <p:cNvPr id="13" name="Group 12"/>
            <p:cNvGrpSpPr/>
            <p:nvPr/>
          </p:nvGrpSpPr>
          <p:grpSpPr>
            <a:xfrm>
              <a:off x="3483541" y="2617982"/>
              <a:ext cx="4811201" cy="523220"/>
              <a:chOff x="3823378" y="4026471"/>
              <a:chExt cx="4504260" cy="523220"/>
            </a:xfrm>
          </p:grpSpPr>
          <p:sp>
            <p:nvSpPr>
              <p:cNvPr id="15" name="TextBox 14"/>
              <p:cNvSpPr txBox="1"/>
              <p:nvPr/>
            </p:nvSpPr>
            <p:spPr>
              <a:xfrm>
                <a:off x="5988856" y="4026471"/>
                <a:ext cx="2338782" cy="523220"/>
              </a:xfrm>
              <a:prstGeom prst="rect">
                <a:avLst/>
              </a:prstGeom>
              <a:noFill/>
            </p:spPr>
            <p:txBody>
              <a:bodyPr wrap="square" rtlCol="0">
                <a:spAutoFit/>
              </a:bodyPr>
              <a:lstStyle/>
              <a:p>
                <a:r>
                  <a:rPr lang="en-US" sz="1400" b="0" dirty="0">
                    <a:latin typeface="Futura Hv BT (Body)"/>
                  </a:rPr>
                  <a:t>Download them from  here.</a:t>
                </a:r>
              </a:p>
            </p:txBody>
          </p:sp>
          <p:sp>
            <p:nvSpPr>
              <p:cNvPr id="16" name="Arrow: Left 15"/>
              <p:cNvSpPr/>
              <p:nvPr/>
            </p:nvSpPr>
            <p:spPr bwMode="auto">
              <a:xfrm>
                <a:off x="3823378" y="4137170"/>
                <a:ext cx="2114841"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4" name="Rectangle 13"/>
            <p:cNvSpPr/>
            <p:nvPr/>
          </p:nvSpPr>
          <p:spPr bwMode="auto">
            <a:xfrm>
              <a:off x="2645342" y="2687921"/>
              <a:ext cx="685800" cy="38632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17" name="Group 16"/>
          <p:cNvGrpSpPr/>
          <p:nvPr/>
        </p:nvGrpSpPr>
        <p:grpSpPr>
          <a:xfrm>
            <a:off x="137419" y="2819400"/>
            <a:ext cx="8761537" cy="313392"/>
            <a:chOff x="2638208" y="2696522"/>
            <a:chExt cx="8761537" cy="313392"/>
          </a:xfrm>
        </p:grpSpPr>
        <p:grpSp>
          <p:nvGrpSpPr>
            <p:cNvPr id="18" name="Group 17"/>
            <p:cNvGrpSpPr/>
            <p:nvPr/>
          </p:nvGrpSpPr>
          <p:grpSpPr>
            <a:xfrm>
              <a:off x="3385227" y="2696522"/>
              <a:ext cx="8014518" cy="313392"/>
              <a:chOff x="3731336" y="4105011"/>
              <a:chExt cx="7503216" cy="313392"/>
            </a:xfrm>
          </p:grpSpPr>
          <p:sp>
            <p:nvSpPr>
              <p:cNvPr id="20" name="TextBox 19"/>
              <p:cNvSpPr txBox="1"/>
              <p:nvPr/>
            </p:nvSpPr>
            <p:spPr>
              <a:xfrm>
                <a:off x="8895770" y="4110626"/>
                <a:ext cx="2338782" cy="307777"/>
              </a:xfrm>
              <a:prstGeom prst="rect">
                <a:avLst/>
              </a:prstGeom>
              <a:noFill/>
            </p:spPr>
            <p:txBody>
              <a:bodyPr wrap="square" rtlCol="0">
                <a:spAutoFit/>
              </a:bodyPr>
              <a:lstStyle/>
              <a:p>
                <a:r>
                  <a:rPr lang="en-US" sz="1400" b="0" dirty="0">
                    <a:latin typeface="Futura Hv BT (Body)"/>
                  </a:rPr>
                  <a:t>Add/View notes here.</a:t>
                </a:r>
              </a:p>
            </p:txBody>
          </p:sp>
          <p:sp>
            <p:nvSpPr>
              <p:cNvPr id="21" name="Arrow: Left 20"/>
              <p:cNvSpPr/>
              <p:nvPr/>
            </p:nvSpPr>
            <p:spPr bwMode="auto">
              <a:xfrm>
                <a:off x="3731336" y="4105011"/>
                <a:ext cx="5139116"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9" name="Rectangle 18"/>
            <p:cNvSpPr/>
            <p:nvPr/>
          </p:nvSpPr>
          <p:spPr bwMode="auto">
            <a:xfrm>
              <a:off x="2638208" y="2772722"/>
              <a:ext cx="685800" cy="1524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22" name="Group 21"/>
          <p:cNvGrpSpPr/>
          <p:nvPr/>
        </p:nvGrpSpPr>
        <p:grpSpPr>
          <a:xfrm>
            <a:off x="3970195" y="1995961"/>
            <a:ext cx="4970731" cy="1384995"/>
            <a:chOff x="2503543" y="2621282"/>
            <a:chExt cx="4970731" cy="1384995"/>
          </a:xfrm>
        </p:grpSpPr>
        <p:grpSp>
          <p:nvGrpSpPr>
            <p:cNvPr id="23" name="Group 22"/>
            <p:cNvGrpSpPr/>
            <p:nvPr/>
          </p:nvGrpSpPr>
          <p:grpSpPr>
            <a:xfrm>
              <a:off x="3651471" y="2621282"/>
              <a:ext cx="3822803" cy="1384995"/>
              <a:chOff x="3980595" y="4029771"/>
              <a:chExt cx="3578919" cy="1384995"/>
            </a:xfrm>
          </p:grpSpPr>
          <p:sp>
            <p:nvSpPr>
              <p:cNvPr id="25" name="TextBox 24"/>
              <p:cNvSpPr txBox="1"/>
              <p:nvPr/>
            </p:nvSpPr>
            <p:spPr>
              <a:xfrm>
                <a:off x="5220732" y="4029771"/>
                <a:ext cx="2338782" cy="1384995"/>
              </a:xfrm>
              <a:prstGeom prst="rect">
                <a:avLst/>
              </a:prstGeom>
              <a:noFill/>
            </p:spPr>
            <p:txBody>
              <a:bodyPr wrap="square" rtlCol="0">
                <a:spAutoFit/>
              </a:bodyPr>
              <a:lstStyle/>
              <a:p>
                <a:r>
                  <a:rPr lang="en-US" sz="1400" b="0" dirty="0">
                    <a:latin typeface="Futura Hv BT (Body)"/>
                  </a:rPr>
                  <a:t>Buttons can be customized for each type of case.  Look here for functions that are unique to the type case you are currently working on.</a:t>
                </a:r>
              </a:p>
            </p:txBody>
          </p:sp>
          <p:sp>
            <p:nvSpPr>
              <p:cNvPr id="26" name="Arrow: Left 25"/>
              <p:cNvSpPr/>
              <p:nvPr/>
            </p:nvSpPr>
            <p:spPr bwMode="auto">
              <a:xfrm>
                <a:off x="3980595" y="4137170"/>
                <a:ext cx="1182823"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24" name="Rectangle 23"/>
            <p:cNvSpPr/>
            <p:nvPr/>
          </p:nvSpPr>
          <p:spPr bwMode="auto">
            <a:xfrm>
              <a:off x="2503543" y="2687921"/>
              <a:ext cx="1013260" cy="38632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27" name="Group 26"/>
          <p:cNvGrpSpPr/>
          <p:nvPr/>
        </p:nvGrpSpPr>
        <p:grpSpPr>
          <a:xfrm>
            <a:off x="4953000" y="1993357"/>
            <a:ext cx="3997953" cy="738664"/>
            <a:chOff x="3494930" y="2619959"/>
            <a:chExt cx="3997953" cy="738664"/>
          </a:xfrm>
        </p:grpSpPr>
        <p:grpSp>
          <p:nvGrpSpPr>
            <p:cNvPr id="28" name="Group 27"/>
            <p:cNvGrpSpPr/>
            <p:nvPr/>
          </p:nvGrpSpPr>
          <p:grpSpPr>
            <a:xfrm>
              <a:off x="4189867" y="2619959"/>
              <a:ext cx="3303016" cy="738664"/>
              <a:chOff x="4484644" y="4028448"/>
              <a:chExt cx="3092293" cy="738664"/>
            </a:xfrm>
          </p:grpSpPr>
          <p:sp>
            <p:nvSpPr>
              <p:cNvPr id="30" name="TextBox 29"/>
              <p:cNvSpPr txBox="1"/>
              <p:nvPr/>
            </p:nvSpPr>
            <p:spPr>
              <a:xfrm>
                <a:off x="5238155" y="4028448"/>
                <a:ext cx="2338782" cy="738664"/>
              </a:xfrm>
              <a:prstGeom prst="rect">
                <a:avLst/>
              </a:prstGeom>
              <a:noFill/>
            </p:spPr>
            <p:txBody>
              <a:bodyPr wrap="square" rtlCol="0">
                <a:spAutoFit/>
              </a:bodyPr>
              <a:lstStyle/>
              <a:p>
                <a:r>
                  <a:rPr lang="en-US" sz="1400" b="0" dirty="0">
                    <a:latin typeface="Futura Hv BT (Body)"/>
                  </a:rPr>
                  <a:t>You can create ad-hoc activities (e.g. Tasks, Approvals, etc.) from here.</a:t>
                </a:r>
              </a:p>
            </p:txBody>
          </p:sp>
          <p:sp>
            <p:nvSpPr>
              <p:cNvPr id="31" name="Arrow: Left 30"/>
              <p:cNvSpPr/>
              <p:nvPr/>
            </p:nvSpPr>
            <p:spPr bwMode="auto">
              <a:xfrm>
                <a:off x="4484644" y="4137170"/>
                <a:ext cx="678774"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29" name="Rectangle 28"/>
            <p:cNvSpPr/>
            <p:nvPr/>
          </p:nvSpPr>
          <p:spPr bwMode="auto">
            <a:xfrm>
              <a:off x="3494930" y="2696034"/>
              <a:ext cx="640852" cy="38632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32" name="Group 31"/>
          <p:cNvGrpSpPr/>
          <p:nvPr/>
        </p:nvGrpSpPr>
        <p:grpSpPr>
          <a:xfrm>
            <a:off x="5562600" y="1993357"/>
            <a:ext cx="3379442" cy="523220"/>
            <a:chOff x="3494930" y="2608780"/>
            <a:chExt cx="3379442" cy="523220"/>
          </a:xfrm>
        </p:grpSpPr>
        <p:grpSp>
          <p:nvGrpSpPr>
            <p:cNvPr id="33" name="Group 32"/>
            <p:cNvGrpSpPr/>
            <p:nvPr/>
          </p:nvGrpSpPr>
          <p:grpSpPr>
            <a:xfrm>
              <a:off x="4089375" y="2608780"/>
              <a:ext cx="2784997" cy="523220"/>
              <a:chOff x="4390563" y="4017269"/>
              <a:chExt cx="2607322" cy="523220"/>
            </a:xfrm>
          </p:grpSpPr>
          <p:sp>
            <p:nvSpPr>
              <p:cNvPr id="35" name="TextBox 34"/>
              <p:cNvSpPr txBox="1"/>
              <p:nvPr/>
            </p:nvSpPr>
            <p:spPr>
              <a:xfrm>
                <a:off x="4659103" y="4017269"/>
                <a:ext cx="2338782" cy="523220"/>
              </a:xfrm>
              <a:prstGeom prst="rect">
                <a:avLst/>
              </a:prstGeom>
              <a:noFill/>
            </p:spPr>
            <p:txBody>
              <a:bodyPr wrap="square" rtlCol="0">
                <a:spAutoFit/>
              </a:bodyPr>
              <a:lstStyle/>
              <a:p>
                <a:r>
                  <a:rPr lang="en-US" sz="1400" b="0" dirty="0">
                    <a:latin typeface="Futura Hv BT (Body)"/>
                  </a:rPr>
                  <a:t>Create new cases for the same Soldier from here.</a:t>
                </a:r>
              </a:p>
            </p:txBody>
          </p:sp>
          <p:sp>
            <p:nvSpPr>
              <p:cNvPr id="36" name="Arrow: Left 35"/>
              <p:cNvSpPr/>
              <p:nvPr/>
            </p:nvSpPr>
            <p:spPr bwMode="auto">
              <a:xfrm>
                <a:off x="4390563" y="4137170"/>
                <a:ext cx="301459"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34" name="Rectangle 33"/>
            <p:cNvSpPr/>
            <p:nvPr/>
          </p:nvSpPr>
          <p:spPr bwMode="auto">
            <a:xfrm>
              <a:off x="3494930" y="2696034"/>
              <a:ext cx="560269" cy="38632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37" name="Group 36"/>
          <p:cNvGrpSpPr/>
          <p:nvPr/>
        </p:nvGrpSpPr>
        <p:grpSpPr>
          <a:xfrm>
            <a:off x="139242" y="2756025"/>
            <a:ext cx="8823341" cy="738664"/>
            <a:chOff x="2638208" y="2481320"/>
            <a:chExt cx="8823341" cy="738664"/>
          </a:xfrm>
        </p:grpSpPr>
        <p:grpSp>
          <p:nvGrpSpPr>
            <p:cNvPr id="38" name="Group 37"/>
            <p:cNvGrpSpPr/>
            <p:nvPr/>
          </p:nvGrpSpPr>
          <p:grpSpPr>
            <a:xfrm>
              <a:off x="3385228" y="2481320"/>
              <a:ext cx="8076321" cy="738664"/>
              <a:chOff x="3731337" y="3889809"/>
              <a:chExt cx="7561076" cy="738664"/>
            </a:xfrm>
          </p:grpSpPr>
          <p:sp>
            <p:nvSpPr>
              <p:cNvPr id="40" name="TextBox 39"/>
              <p:cNvSpPr txBox="1"/>
              <p:nvPr/>
            </p:nvSpPr>
            <p:spPr>
              <a:xfrm>
                <a:off x="8953631" y="3889809"/>
                <a:ext cx="2338782" cy="738664"/>
              </a:xfrm>
              <a:prstGeom prst="rect">
                <a:avLst/>
              </a:prstGeom>
              <a:noFill/>
            </p:spPr>
            <p:txBody>
              <a:bodyPr wrap="square" rtlCol="0">
                <a:spAutoFit/>
              </a:bodyPr>
              <a:lstStyle/>
              <a:p>
                <a:r>
                  <a:rPr lang="en-US" sz="1400" b="0" dirty="0">
                    <a:latin typeface="Futura Hv BT (Body)"/>
                  </a:rPr>
                  <a:t>View the current activities (e.g. Tasks, Approvals, etc.) here.</a:t>
                </a:r>
              </a:p>
            </p:txBody>
          </p:sp>
          <p:sp>
            <p:nvSpPr>
              <p:cNvPr id="41" name="Arrow: Left 40"/>
              <p:cNvSpPr/>
              <p:nvPr/>
            </p:nvSpPr>
            <p:spPr bwMode="auto">
              <a:xfrm>
                <a:off x="3731337" y="4105011"/>
                <a:ext cx="5139116"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39" name="Rectangle 38"/>
            <p:cNvSpPr/>
            <p:nvPr/>
          </p:nvSpPr>
          <p:spPr bwMode="auto">
            <a:xfrm>
              <a:off x="2638208" y="2772722"/>
              <a:ext cx="685800" cy="1524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42" name="Group 41"/>
          <p:cNvGrpSpPr/>
          <p:nvPr/>
        </p:nvGrpSpPr>
        <p:grpSpPr>
          <a:xfrm>
            <a:off x="152400" y="2900406"/>
            <a:ext cx="8823341" cy="738664"/>
            <a:chOff x="2638208" y="2481320"/>
            <a:chExt cx="8823341" cy="738664"/>
          </a:xfrm>
        </p:grpSpPr>
        <p:grpSp>
          <p:nvGrpSpPr>
            <p:cNvPr id="43" name="Group 42"/>
            <p:cNvGrpSpPr/>
            <p:nvPr/>
          </p:nvGrpSpPr>
          <p:grpSpPr>
            <a:xfrm>
              <a:off x="3385227" y="2481320"/>
              <a:ext cx="8076322" cy="738664"/>
              <a:chOff x="3731336" y="3889809"/>
              <a:chExt cx="7561077" cy="738664"/>
            </a:xfrm>
          </p:grpSpPr>
          <p:sp>
            <p:nvSpPr>
              <p:cNvPr id="45" name="TextBox 44"/>
              <p:cNvSpPr txBox="1"/>
              <p:nvPr/>
            </p:nvSpPr>
            <p:spPr>
              <a:xfrm>
                <a:off x="8953631" y="3889809"/>
                <a:ext cx="2338782" cy="738664"/>
              </a:xfrm>
              <a:prstGeom prst="rect">
                <a:avLst/>
              </a:prstGeom>
              <a:noFill/>
            </p:spPr>
            <p:txBody>
              <a:bodyPr wrap="square" rtlCol="0">
                <a:spAutoFit/>
              </a:bodyPr>
              <a:lstStyle/>
              <a:p>
                <a:r>
                  <a:rPr lang="en-US" sz="1400" b="0" dirty="0">
                    <a:latin typeface="Futura Hv BT (Body)"/>
                  </a:rPr>
                  <a:t>View and link other cases in the system to this case from here.</a:t>
                </a:r>
              </a:p>
            </p:txBody>
          </p:sp>
          <p:sp>
            <p:nvSpPr>
              <p:cNvPr id="46" name="Arrow: Left 45"/>
              <p:cNvSpPr/>
              <p:nvPr/>
            </p:nvSpPr>
            <p:spPr bwMode="auto">
              <a:xfrm>
                <a:off x="3731336" y="4105011"/>
                <a:ext cx="5139116"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44" name="Rectangle 43"/>
            <p:cNvSpPr/>
            <p:nvPr/>
          </p:nvSpPr>
          <p:spPr bwMode="auto">
            <a:xfrm>
              <a:off x="2638208" y="2772722"/>
              <a:ext cx="685800" cy="1524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47" name="Group 46"/>
          <p:cNvGrpSpPr/>
          <p:nvPr/>
        </p:nvGrpSpPr>
        <p:grpSpPr>
          <a:xfrm>
            <a:off x="168259" y="2995136"/>
            <a:ext cx="8823341" cy="738664"/>
            <a:chOff x="2638208" y="2481320"/>
            <a:chExt cx="8823341" cy="738664"/>
          </a:xfrm>
        </p:grpSpPr>
        <p:grpSp>
          <p:nvGrpSpPr>
            <p:cNvPr id="48" name="Group 47"/>
            <p:cNvGrpSpPr/>
            <p:nvPr/>
          </p:nvGrpSpPr>
          <p:grpSpPr>
            <a:xfrm>
              <a:off x="3385227" y="2481320"/>
              <a:ext cx="8076322" cy="738664"/>
              <a:chOff x="3731336" y="3889809"/>
              <a:chExt cx="7561077" cy="738664"/>
            </a:xfrm>
          </p:grpSpPr>
          <p:sp>
            <p:nvSpPr>
              <p:cNvPr id="50" name="TextBox 49"/>
              <p:cNvSpPr txBox="1"/>
              <p:nvPr/>
            </p:nvSpPr>
            <p:spPr>
              <a:xfrm>
                <a:off x="8953631" y="3889809"/>
                <a:ext cx="2338782" cy="738664"/>
              </a:xfrm>
              <a:prstGeom prst="rect">
                <a:avLst/>
              </a:prstGeom>
              <a:noFill/>
            </p:spPr>
            <p:txBody>
              <a:bodyPr wrap="square" rtlCol="0">
                <a:spAutoFit/>
              </a:bodyPr>
              <a:lstStyle/>
              <a:p>
                <a:r>
                  <a:rPr lang="en-US" sz="1400" b="0" dirty="0">
                    <a:latin typeface="Futura Hv BT (Body)"/>
                  </a:rPr>
                  <a:t>View all documents attached to the case from here</a:t>
                </a:r>
              </a:p>
            </p:txBody>
          </p:sp>
          <p:sp>
            <p:nvSpPr>
              <p:cNvPr id="51" name="Arrow: Left 50"/>
              <p:cNvSpPr/>
              <p:nvPr/>
            </p:nvSpPr>
            <p:spPr bwMode="auto">
              <a:xfrm>
                <a:off x="3731336" y="4105011"/>
                <a:ext cx="5139116"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49" name="Rectangle 48"/>
            <p:cNvSpPr/>
            <p:nvPr/>
          </p:nvSpPr>
          <p:spPr bwMode="auto">
            <a:xfrm>
              <a:off x="2638208" y="2772722"/>
              <a:ext cx="685800" cy="1524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52" name="Group 51"/>
          <p:cNvGrpSpPr/>
          <p:nvPr/>
        </p:nvGrpSpPr>
        <p:grpSpPr>
          <a:xfrm>
            <a:off x="152400" y="3147536"/>
            <a:ext cx="8823341" cy="523220"/>
            <a:chOff x="2638208" y="2481320"/>
            <a:chExt cx="8823341" cy="523220"/>
          </a:xfrm>
        </p:grpSpPr>
        <p:grpSp>
          <p:nvGrpSpPr>
            <p:cNvPr id="53" name="Group 52"/>
            <p:cNvGrpSpPr/>
            <p:nvPr/>
          </p:nvGrpSpPr>
          <p:grpSpPr>
            <a:xfrm>
              <a:off x="3385227" y="2481320"/>
              <a:ext cx="8076322" cy="523220"/>
              <a:chOff x="3731336" y="3889809"/>
              <a:chExt cx="7561077" cy="523220"/>
            </a:xfrm>
          </p:grpSpPr>
          <p:sp>
            <p:nvSpPr>
              <p:cNvPr id="55" name="TextBox 54"/>
              <p:cNvSpPr txBox="1"/>
              <p:nvPr/>
            </p:nvSpPr>
            <p:spPr>
              <a:xfrm>
                <a:off x="8953631" y="3889809"/>
                <a:ext cx="2338782" cy="523220"/>
              </a:xfrm>
              <a:prstGeom prst="rect">
                <a:avLst/>
              </a:prstGeom>
              <a:noFill/>
            </p:spPr>
            <p:txBody>
              <a:bodyPr wrap="square" rtlCol="0">
                <a:spAutoFit/>
              </a:bodyPr>
              <a:lstStyle/>
              <a:p>
                <a:r>
                  <a:rPr lang="en-US" sz="1400" b="0" dirty="0">
                    <a:latin typeface="Futura Hv BT (Body)"/>
                  </a:rPr>
                  <a:t>View all cases on the Soldier from here</a:t>
                </a:r>
              </a:p>
            </p:txBody>
          </p:sp>
          <p:sp>
            <p:nvSpPr>
              <p:cNvPr id="56" name="Arrow: Left 55"/>
              <p:cNvSpPr/>
              <p:nvPr/>
            </p:nvSpPr>
            <p:spPr bwMode="auto">
              <a:xfrm>
                <a:off x="3731336" y="4105011"/>
                <a:ext cx="5139116"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54" name="Rectangle 53"/>
            <p:cNvSpPr/>
            <p:nvPr/>
          </p:nvSpPr>
          <p:spPr bwMode="auto">
            <a:xfrm>
              <a:off x="2638208" y="2772722"/>
              <a:ext cx="685800" cy="1524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57" name="Group 56"/>
          <p:cNvGrpSpPr/>
          <p:nvPr/>
        </p:nvGrpSpPr>
        <p:grpSpPr>
          <a:xfrm>
            <a:off x="152400" y="3276600"/>
            <a:ext cx="8823341" cy="523220"/>
            <a:chOff x="2638208" y="2481320"/>
            <a:chExt cx="8823341" cy="523220"/>
          </a:xfrm>
        </p:grpSpPr>
        <p:grpSp>
          <p:nvGrpSpPr>
            <p:cNvPr id="58" name="Group 57"/>
            <p:cNvGrpSpPr/>
            <p:nvPr/>
          </p:nvGrpSpPr>
          <p:grpSpPr>
            <a:xfrm>
              <a:off x="3385227" y="2481320"/>
              <a:ext cx="8076322" cy="523220"/>
              <a:chOff x="3731336" y="3889809"/>
              <a:chExt cx="7561077" cy="523220"/>
            </a:xfrm>
          </p:grpSpPr>
          <p:sp>
            <p:nvSpPr>
              <p:cNvPr id="60" name="TextBox 59"/>
              <p:cNvSpPr txBox="1"/>
              <p:nvPr/>
            </p:nvSpPr>
            <p:spPr>
              <a:xfrm>
                <a:off x="8953631" y="3889809"/>
                <a:ext cx="2338782" cy="523220"/>
              </a:xfrm>
              <a:prstGeom prst="rect">
                <a:avLst/>
              </a:prstGeom>
              <a:noFill/>
            </p:spPr>
            <p:txBody>
              <a:bodyPr wrap="square" rtlCol="0">
                <a:spAutoFit/>
              </a:bodyPr>
              <a:lstStyle/>
              <a:p>
                <a:r>
                  <a:rPr lang="en-US" sz="1400" b="0" dirty="0">
                    <a:latin typeface="Futura Hv BT (Body)"/>
                  </a:rPr>
                  <a:t>View the audit history for this case from here</a:t>
                </a:r>
              </a:p>
            </p:txBody>
          </p:sp>
          <p:sp>
            <p:nvSpPr>
              <p:cNvPr id="61" name="Arrow: Left 60"/>
              <p:cNvSpPr/>
              <p:nvPr/>
            </p:nvSpPr>
            <p:spPr bwMode="auto">
              <a:xfrm>
                <a:off x="3731336" y="4105011"/>
                <a:ext cx="5139116"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59" name="Rectangle 58"/>
            <p:cNvSpPr/>
            <p:nvPr/>
          </p:nvSpPr>
          <p:spPr bwMode="auto">
            <a:xfrm>
              <a:off x="2638208" y="2772722"/>
              <a:ext cx="685800" cy="1524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62" name="Group 61"/>
          <p:cNvGrpSpPr/>
          <p:nvPr/>
        </p:nvGrpSpPr>
        <p:grpSpPr>
          <a:xfrm>
            <a:off x="151599" y="2830579"/>
            <a:ext cx="8774402" cy="523220"/>
            <a:chOff x="2638208" y="2566061"/>
            <a:chExt cx="8774402" cy="523220"/>
          </a:xfrm>
        </p:grpSpPr>
        <p:grpSp>
          <p:nvGrpSpPr>
            <p:cNvPr id="63" name="Group 62"/>
            <p:cNvGrpSpPr/>
            <p:nvPr/>
          </p:nvGrpSpPr>
          <p:grpSpPr>
            <a:xfrm>
              <a:off x="3385227" y="2566061"/>
              <a:ext cx="8027383" cy="523220"/>
              <a:chOff x="3731336" y="3974550"/>
              <a:chExt cx="7515260" cy="523220"/>
            </a:xfrm>
          </p:grpSpPr>
          <p:sp>
            <p:nvSpPr>
              <p:cNvPr id="65" name="TextBox 64"/>
              <p:cNvSpPr txBox="1"/>
              <p:nvPr/>
            </p:nvSpPr>
            <p:spPr>
              <a:xfrm>
                <a:off x="8907814" y="3974550"/>
                <a:ext cx="2338782" cy="523220"/>
              </a:xfrm>
              <a:prstGeom prst="rect">
                <a:avLst/>
              </a:prstGeom>
              <a:noFill/>
            </p:spPr>
            <p:txBody>
              <a:bodyPr wrap="square" rtlCol="0">
                <a:spAutoFit/>
              </a:bodyPr>
              <a:lstStyle/>
              <a:p>
                <a:r>
                  <a:rPr lang="en-US" sz="1400" b="0" dirty="0">
                    <a:latin typeface="Futura Hv BT (Body)"/>
                  </a:rPr>
                  <a:t>Let’s look at the Activities for this case.</a:t>
                </a:r>
              </a:p>
            </p:txBody>
          </p:sp>
          <p:sp>
            <p:nvSpPr>
              <p:cNvPr id="66" name="Arrow: Left 65"/>
              <p:cNvSpPr/>
              <p:nvPr/>
            </p:nvSpPr>
            <p:spPr bwMode="auto">
              <a:xfrm>
                <a:off x="3731336" y="4105011"/>
                <a:ext cx="5139116"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64" name="Rectangle 63"/>
            <p:cNvSpPr/>
            <p:nvPr/>
          </p:nvSpPr>
          <p:spPr bwMode="auto">
            <a:xfrm>
              <a:off x="2638208" y="2772722"/>
              <a:ext cx="685800" cy="1524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431295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7"/>
                                        </p:tgtEl>
                                      </p:cBhvr>
                                    </p:animEffect>
                                    <p:set>
                                      <p:cBhvr>
                                        <p:cTn id="44" dur="1" fill="hold">
                                          <p:stCondLst>
                                            <p:cond delay="499"/>
                                          </p:stCondLst>
                                        </p:cTn>
                                        <p:tgtEl>
                                          <p:spTgt spid="27"/>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37"/>
                                        </p:tgtEl>
                                      </p:cBhvr>
                                    </p:animEffect>
                                    <p:set>
                                      <p:cBhvr>
                                        <p:cTn id="68" dur="1" fill="hold">
                                          <p:stCondLst>
                                            <p:cond delay="499"/>
                                          </p:stCondLst>
                                        </p:cTn>
                                        <p:tgtEl>
                                          <p:spTgt spid="37"/>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42"/>
                                        </p:tgtEl>
                                      </p:cBhvr>
                                    </p:animEffect>
                                    <p:set>
                                      <p:cBhvr>
                                        <p:cTn id="76" dur="1" fill="hold">
                                          <p:stCondLst>
                                            <p:cond delay="499"/>
                                          </p:stCondLst>
                                        </p:cTn>
                                        <p:tgtEl>
                                          <p:spTgt spid="42"/>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47"/>
                                        </p:tgtEl>
                                      </p:cBhvr>
                                    </p:animEffect>
                                    <p:set>
                                      <p:cBhvr>
                                        <p:cTn id="84" dur="1" fill="hold">
                                          <p:stCondLst>
                                            <p:cond delay="499"/>
                                          </p:stCondLst>
                                        </p:cTn>
                                        <p:tgtEl>
                                          <p:spTgt spid="47"/>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52"/>
                                        </p:tgtEl>
                                      </p:cBhvr>
                                    </p:animEffect>
                                    <p:set>
                                      <p:cBhvr>
                                        <p:cTn id="92" dur="1" fill="hold">
                                          <p:stCondLst>
                                            <p:cond delay="499"/>
                                          </p:stCondLst>
                                        </p:cTn>
                                        <p:tgtEl>
                                          <p:spTgt spid="52"/>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57"/>
                                        </p:tgtEl>
                                      </p:cBhvr>
                                    </p:animEffect>
                                    <p:set>
                                      <p:cBhvr>
                                        <p:cTn id="100" dur="1" fill="hold">
                                          <p:stCondLst>
                                            <p:cond delay="499"/>
                                          </p:stCondLst>
                                        </p:cTn>
                                        <p:tgtEl>
                                          <p:spTgt spid="57"/>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err="1"/>
              <a:t>TwinEngines</a:t>
            </a:r>
            <a:r>
              <a:rPr lang="en-US" altLang="en-US" dirty="0"/>
              <a:t> </a:t>
            </a:r>
            <a:r>
              <a:rPr lang="en-US" altLang="en-US" dirty="0" err="1"/>
              <a:t>Etrans</a:t>
            </a:r>
            <a:r>
              <a:rPr lang="en-US" altLang="en-US" dirty="0"/>
              <a:t> Migration</a:t>
            </a:r>
            <a:endParaRPr lang="en-US" dirty="0"/>
          </a:p>
        </p:txBody>
      </p:sp>
      <p:sp>
        <p:nvSpPr>
          <p:cNvPr id="3" name="Content Placeholder 2"/>
          <p:cNvSpPr>
            <a:spLocks noGrp="1"/>
          </p:cNvSpPr>
          <p:nvPr>
            <p:ph idx="1"/>
          </p:nvPr>
        </p:nvSpPr>
        <p:spPr>
          <a:xfrm>
            <a:off x="685800" y="1752600"/>
            <a:ext cx="7772400" cy="4419600"/>
          </a:xfrm>
        </p:spPr>
        <p:txBody>
          <a:bodyPr/>
          <a:lstStyle/>
          <a:p>
            <a:r>
              <a:rPr lang="en-US" dirty="0"/>
              <a:t>New Functionality</a:t>
            </a:r>
          </a:p>
          <a:p>
            <a:pPr lvl="1"/>
            <a:r>
              <a:rPr lang="en-US" dirty="0"/>
              <a:t>Built on top of Case Management technology that allows attaching documents and tasking</a:t>
            </a:r>
          </a:p>
          <a:p>
            <a:pPr lvl="1"/>
            <a:r>
              <a:rPr lang="en-US" dirty="0"/>
              <a:t>Amendment/Revocation cases</a:t>
            </a:r>
          </a:p>
          <a:p>
            <a:pPr lvl="2"/>
            <a:r>
              <a:rPr lang="en-US" dirty="0"/>
              <a:t>Automatically created when orders are amended/revoked in MILPO Orders</a:t>
            </a:r>
          </a:p>
          <a:p>
            <a:pPr lvl="2"/>
            <a:r>
              <a:rPr lang="en-US" dirty="0"/>
              <a:t>Users are assigned a task to investigate if electronic transaction needs to be rolled back</a:t>
            </a:r>
          </a:p>
          <a:p>
            <a:pPr lvl="1"/>
            <a:r>
              <a:rPr lang="en-US" dirty="0"/>
              <a:t>DSCH/SEP cases</a:t>
            </a:r>
          </a:p>
          <a:p>
            <a:pPr lvl="2"/>
            <a:r>
              <a:rPr lang="en-US" dirty="0"/>
              <a:t>Special case for DSCH/SEP transactions</a:t>
            </a:r>
          </a:p>
          <a:p>
            <a:pPr lvl="2"/>
            <a:r>
              <a:rPr lang="en-US" dirty="0"/>
              <a:t>Checks for Soldiers that are on Active Duty or Flagged and holds them to avoid having them rejected by SIDPERS</a:t>
            </a:r>
          </a:p>
        </p:txBody>
      </p:sp>
    </p:spTree>
    <p:extLst>
      <p:ext uri="{BB962C8B-B14F-4D97-AF65-F5344CB8AC3E}">
        <p14:creationId xmlns:p14="http://schemas.microsoft.com/office/powerpoint/2010/main" val="2943856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Processing</a:t>
            </a:r>
            <a:r>
              <a:rPr lang="en-US" dirty="0"/>
              <a:t> Gains</a:t>
            </a:r>
          </a:p>
        </p:txBody>
      </p:sp>
      <p:pic>
        <p:nvPicPr>
          <p:cNvPr id="6" name="Picture 5"/>
          <p:cNvPicPr>
            <a:picLocks noChangeAspect="1"/>
          </p:cNvPicPr>
          <p:nvPr/>
        </p:nvPicPr>
        <p:blipFill>
          <a:blip r:embed="rId2"/>
          <a:stretch>
            <a:fillRect/>
          </a:stretch>
        </p:blipFill>
        <p:spPr>
          <a:xfrm>
            <a:off x="76200" y="1828800"/>
            <a:ext cx="6298654" cy="4521193"/>
          </a:xfrm>
          <a:prstGeom prst="rect">
            <a:avLst/>
          </a:prstGeom>
        </p:spPr>
      </p:pic>
      <p:grpSp>
        <p:nvGrpSpPr>
          <p:cNvPr id="8" name="Group 7"/>
          <p:cNvGrpSpPr/>
          <p:nvPr/>
        </p:nvGrpSpPr>
        <p:grpSpPr>
          <a:xfrm>
            <a:off x="6095999" y="2799546"/>
            <a:ext cx="2955359" cy="954107"/>
            <a:chOff x="8525051" y="3780357"/>
            <a:chExt cx="2766816" cy="954107"/>
          </a:xfrm>
        </p:grpSpPr>
        <p:sp>
          <p:nvSpPr>
            <p:cNvPr id="10" name="TextBox 9"/>
            <p:cNvSpPr txBox="1"/>
            <p:nvPr/>
          </p:nvSpPr>
          <p:spPr>
            <a:xfrm>
              <a:off x="8953085" y="3780357"/>
              <a:ext cx="2338782" cy="954107"/>
            </a:xfrm>
            <a:prstGeom prst="rect">
              <a:avLst/>
            </a:prstGeom>
            <a:noFill/>
          </p:spPr>
          <p:txBody>
            <a:bodyPr wrap="square" rtlCol="0">
              <a:spAutoFit/>
            </a:bodyPr>
            <a:lstStyle/>
            <a:p>
              <a:r>
                <a:rPr lang="en-US" sz="1400" b="0" dirty="0">
                  <a:latin typeface="Futura Hv BT (Body)"/>
                </a:rPr>
                <a:t>A single task is assigned to the </a:t>
              </a:r>
              <a:r>
                <a:rPr lang="en-US" sz="1400" b="0" dirty="0" err="1">
                  <a:latin typeface="Futura Hv BT (Body)"/>
                </a:rPr>
                <a:t>Etrans</a:t>
              </a:r>
              <a:r>
                <a:rPr lang="en-US" sz="1400" b="0" dirty="0">
                  <a:latin typeface="Futura Hv BT (Body)"/>
                </a:rPr>
                <a:t> Manager User at your state recap to validate the transaction.</a:t>
              </a:r>
            </a:p>
          </p:txBody>
        </p:sp>
        <p:sp>
          <p:nvSpPr>
            <p:cNvPr id="11" name="Arrow: Left 10"/>
            <p:cNvSpPr/>
            <p:nvPr/>
          </p:nvSpPr>
          <p:spPr bwMode="auto">
            <a:xfrm>
              <a:off x="8525051" y="4105011"/>
              <a:ext cx="345400"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357098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Processing</a:t>
            </a:r>
            <a:r>
              <a:rPr lang="en-US" dirty="0"/>
              <a:t> Gains</a:t>
            </a:r>
          </a:p>
        </p:txBody>
      </p:sp>
      <p:pic>
        <p:nvPicPr>
          <p:cNvPr id="9" name="Picture 8"/>
          <p:cNvPicPr>
            <a:picLocks noChangeAspect="1"/>
          </p:cNvPicPr>
          <p:nvPr/>
        </p:nvPicPr>
        <p:blipFill>
          <a:blip r:embed="rId2"/>
          <a:stretch>
            <a:fillRect/>
          </a:stretch>
        </p:blipFill>
        <p:spPr>
          <a:xfrm>
            <a:off x="76200" y="1828800"/>
            <a:ext cx="6199087" cy="4449723"/>
          </a:xfrm>
          <a:prstGeom prst="rect">
            <a:avLst/>
          </a:prstGeom>
        </p:spPr>
      </p:pic>
      <p:grpSp>
        <p:nvGrpSpPr>
          <p:cNvPr id="6" name="Group 5"/>
          <p:cNvGrpSpPr/>
          <p:nvPr/>
        </p:nvGrpSpPr>
        <p:grpSpPr>
          <a:xfrm>
            <a:off x="4876801" y="1936522"/>
            <a:ext cx="4267198" cy="738664"/>
            <a:chOff x="7383634" y="3888079"/>
            <a:chExt cx="3994964" cy="738664"/>
          </a:xfrm>
        </p:grpSpPr>
        <p:sp>
          <p:nvSpPr>
            <p:cNvPr id="7" name="TextBox 6"/>
            <p:cNvSpPr txBox="1"/>
            <p:nvPr/>
          </p:nvSpPr>
          <p:spPr>
            <a:xfrm>
              <a:off x="9039816" y="3888079"/>
              <a:ext cx="2338782" cy="738664"/>
            </a:xfrm>
            <a:prstGeom prst="rect">
              <a:avLst/>
            </a:prstGeom>
            <a:noFill/>
          </p:spPr>
          <p:txBody>
            <a:bodyPr wrap="square" rtlCol="0">
              <a:spAutoFit/>
            </a:bodyPr>
            <a:lstStyle/>
            <a:p>
              <a:r>
                <a:rPr lang="en-US" sz="1400" b="0" dirty="0">
                  <a:latin typeface="Futura Hv BT (Body)"/>
                </a:rPr>
                <a:t>Use the View/Edit </a:t>
              </a:r>
              <a:r>
                <a:rPr lang="en-US" sz="1400" b="0" dirty="0" err="1">
                  <a:latin typeface="Futura Hv BT (Body)"/>
                </a:rPr>
                <a:t>Tx</a:t>
              </a:r>
              <a:r>
                <a:rPr lang="en-US" sz="1400" b="0" dirty="0">
                  <a:latin typeface="Futura Hv BT (Body)"/>
                </a:rPr>
                <a:t> “Custom Button” to validate the transaction</a:t>
              </a:r>
            </a:p>
          </p:txBody>
        </p:sp>
        <p:sp>
          <p:nvSpPr>
            <p:cNvPr id="8" name="Arrow: Left 7"/>
            <p:cNvSpPr/>
            <p:nvPr/>
          </p:nvSpPr>
          <p:spPr bwMode="auto">
            <a:xfrm>
              <a:off x="7383634" y="4105011"/>
              <a:ext cx="1541477"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531911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1828801"/>
            <a:ext cx="6497747" cy="4495800"/>
          </a:xfrm>
          <a:prstGeom prst="rect">
            <a:avLst/>
          </a:prstGeom>
        </p:spPr>
      </p:pic>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Processing Gains</a:t>
            </a:r>
          </a:p>
        </p:txBody>
      </p:sp>
      <p:sp>
        <p:nvSpPr>
          <p:cNvPr id="7" name="TextBox 6"/>
          <p:cNvSpPr txBox="1"/>
          <p:nvPr/>
        </p:nvSpPr>
        <p:spPr>
          <a:xfrm>
            <a:off x="6645843" y="2178278"/>
            <a:ext cx="2498157" cy="954107"/>
          </a:xfrm>
          <a:prstGeom prst="rect">
            <a:avLst/>
          </a:prstGeom>
          <a:noFill/>
        </p:spPr>
        <p:txBody>
          <a:bodyPr wrap="square" rtlCol="0">
            <a:spAutoFit/>
          </a:bodyPr>
          <a:lstStyle/>
          <a:p>
            <a:r>
              <a:rPr lang="en-US" sz="1400" b="0" dirty="0">
                <a:latin typeface="Futura Hv BT (Body)"/>
              </a:rPr>
              <a:t>This page allows you to view the transaction data and correct any validation errors.</a:t>
            </a:r>
          </a:p>
        </p:txBody>
      </p:sp>
      <p:grpSp>
        <p:nvGrpSpPr>
          <p:cNvPr id="12" name="Group 11"/>
          <p:cNvGrpSpPr/>
          <p:nvPr/>
        </p:nvGrpSpPr>
        <p:grpSpPr>
          <a:xfrm>
            <a:off x="304800" y="2285998"/>
            <a:ext cx="8839200" cy="738664"/>
            <a:chOff x="304800" y="2285998"/>
            <a:chExt cx="8839200" cy="738664"/>
          </a:xfrm>
        </p:grpSpPr>
        <p:grpSp>
          <p:nvGrpSpPr>
            <p:cNvPr id="10" name="Group 9"/>
            <p:cNvGrpSpPr/>
            <p:nvPr/>
          </p:nvGrpSpPr>
          <p:grpSpPr>
            <a:xfrm>
              <a:off x="5562599" y="2285998"/>
              <a:ext cx="3581401" cy="738664"/>
              <a:chOff x="5536130" y="2285999"/>
              <a:chExt cx="3581401" cy="738664"/>
            </a:xfrm>
          </p:grpSpPr>
          <p:sp>
            <p:nvSpPr>
              <p:cNvPr id="8" name="Arrow: Left 7"/>
              <p:cNvSpPr/>
              <p:nvPr/>
            </p:nvSpPr>
            <p:spPr bwMode="auto">
              <a:xfrm>
                <a:off x="5536130" y="2502932"/>
                <a:ext cx="1001629"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9" name="TextBox 8"/>
              <p:cNvSpPr txBox="1"/>
              <p:nvPr/>
            </p:nvSpPr>
            <p:spPr>
              <a:xfrm>
                <a:off x="6619374" y="2285999"/>
                <a:ext cx="2498157" cy="738664"/>
              </a:xfrm>
              <a:prstGeom prst="rect">
                <a:avLst/>
              </a:prstGeom>
              <a:noFill/>
            </p:spPr>
            <p:txBody>
              <a:bodyPr wrap="square" rtlCol="0">
                <a:spAutoFit/>
              </a:bodyPr>
              <a:lstStyle/>
              <a:p>
                <a:r>
                  <a:rPr lang="en-US" sz="1400" b="0" dirty="0">
                    <a:latin typeface="Futura Hv BT (Body)"/>
                  </a:rPr>
                  <a:t>You can jump to any section on the page from these links here.</a:t>
                </a:r>
              </a:p>
            </p:txBody>
          </p:sp>
        </p:grpSp>
        <p:sp>
          <p:nvSpPr>
            <p:cNvPr id="11" name="Rectangle 10"/>
            <p:cNvSpPr/>
            <p:nvPr/>
          </p:nvSpPr>
          <p:spPr bwMode="auto">
            <a:xfrm>
              <a:off x="304800" y="2539611"/>
              <a:ext cx="5257800" cy="231439"/>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818998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1828800"/>
            <a:ext cx="6553200" cy="4534168"/>
          </a:xfrm>
          <a:prstGeom prst="rect">
            <a:avLst/>
          </a:prstGeom>
        </p:spPr>
      </p:pic>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Processing Gains</a:t>
            </a:r>
          </a:p>
        </p:txBody>
      </p:sp>
    </p:spTree>
    <p:extLst>
      <p:ext uri="{BB962C8B-B14F-4D97-AF65-F5344CB8AC3E}">
        <p14:creationId xmlns:p14="http://schemas.microsoft.com/office/powerpoint/2010/main" val="427887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Processing Gains</a:t>
            </a:r>
          </a:p>
        </p:txBody>
      </p:sp>
      <p:pic>
        <p:nvPicPr>
          <p:cNvPr id="5" name="Picture 4"/>
          <p:cNvPicPr>
            <a:picLocks noChangeAspect="1"/>
          </p:cNvPicPr>
          <p:nvPr/>
        </p:nvPicPr>
        <p:blipFill>
          <a:blip r:embed="rId2"/>
          <a:stretch>
            <a:fillRect/>
          </a:stretch>
        </p:blipFill>
        <p:spPr>
          <a:xfrm>
            <a:off x="76200" y="1828800"/>
            <a:ext cx="6553200" cy="4534168"/>
          </a:xfrm>
          <a:prstGeom prst="rect">
            <a:avLst/>
          </a:prstGeom>
        </p:spPr>
      </p:pic>
    </p:spTree>
    <p:extLst>
      <p:ext uri="{BB962C8B-B14F-4D97-AF65-F5344CB8AC3E}">
        <p14:creationId xmlns:p14="http://schemas.microsoft.com/office/powerpoint/2010/main" val="1393853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1828801"/>
            <a:ext cx="6553200" cy="4534168"/>
          </a:xfrm>
          <a:prstGeom prst="rect">
            <a:avLst/>
          </a:prstGeom>
        </p:spPr>
      </p:pic>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Processing Gains</a:t>
            </a:r>
          </a:p>
        </p:txBody>
      </p:sp>
    </p:spTree>
    <p:extLst>
      <p:ext uri="{BB962C8B-B14F-4D97-AF65-F5344CB8AC3E}">
        <p14:creationId xmlns:p14="http://schemas.microsoft.com/office/powerpoint/2010/main" val="2650730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1828801"/>
            <a:ext cx="6553200" cy="4534168"/>
          </a:xfrm>
          <a:prstGeom prst="rect">
            <a:avLst/>
          </a:prstGeom>
        </p:spPr>
      </p:pic>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Processing Gains</a:t>
            </a:r>
          </a:p>
        </p:txBody>
      </p:sp>
    </p:spTree>
    <p:extLst>
      <p:ext uri="{BB962C8B-B14F-4D97-AF65-F5344CB8AC3E}">
        <p14:creationId xmlns:p14="http://schemas.microsoft.com/office/powerpoint/2010/main" val="1719106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Processing Gains</a:t>
            </a:r>
          </a:p>
        </p:txBody>
      </p:sp>
      <p:pic>
        <p:nvPicPr>
          <p:cNvPr id="5" name="Picture 4"/>
          <p:cNvPicPr>
            <a:picLocks noChangeAspect="1"/>
          </p:cNvPicPr>
          <p:nvPr/>
        </p:nvPicPr>
        <p:blipFill>
          <a:blip r:embed="rId2"/>
          <a:stretch>
            <a:fillRect/>
          </a:stretch>
        </p:blipFill>
        <p:spPr>
          <a:xfrm>
            <a:off x="76200" y="1805323"/>
            <a:ext cx="6553200" cy="4534168"/>
          </a:xfrm>
          <a:prstGeom prst="rect">
            <a:avLst/>
          </a:prstGeom>
        </p:spPr>
      </p:pic>
    </p:spTree>
    <p:extLst>
      <p:ext uri="{BB962C8B-B14F-4D97-AF65-F5344CB8AC3E}">
        <p14:creationId xmlns:p14="http://schemas.microsoft.com/office/powerpoint/2010/main" val="2692020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Processing Gains</a:t>
            </a:r>
          </a:p>
        </p:txBody>
      </p:sp>
      <p:pic>
        <p:nvPicPr>
          <p:cNvPr id="5" name="Picture 4"/>
          <p:cNvPicPr>
            <a:picLocks noChangeAspect="1"/>
          </p:cNvPicPr>
          <p:nvPr/>
        </p:nvPicPr>
        <p:blipFill>
          <a:blip r:embed="rId2"/>
          <a:stretch>
            <a:fillRect/>
          </a:stretch>
        </p:blipFill>
        <p:spPr>
          <a:xfrm>
            <a:off x="76200" y="1828801"/>
            <a:ext cx="6553200" cy="4534168"/>
          </a:xfrm>
          <a:prstGeom prst="rect">
            <a:avLst/>
          </a:prstGeom>
        </p:spPr>
      </p:pic>
      <p:grpSp>
        <p:nvGrpSpPr>
          <p:cNvPr id="6" name="Group 5"/>
          <p:cNvGrpSpPr/>
          <p:nvPr/>
        </p:nvGrpSpPr>
        <p:grpSpPr>
          <a:xfrm>
            <a:off x="381000" y="3276600"/>
            <a:ext cx="8621227" cy="2057400"/>
            <a:chOff x="381000" y="3276600"/>
            <a:chExt cx="8621227" cy="2057400"/>
          </a:xfrm>
        </p:grpSpPr>
        <p:grpSp>
          <p:nvGrpSpPr>
            <p:cNvPr id="7" name="Group 6"/>
            <p:cNvGrpSpPr/>
            <p:nvPr/>
          </p:nvGrpSpPr>
          <p:grpSpPr>
            <a:xfrm>
              <a:off x="2430978" y="3828246"/>
              <a:ext cx="6571249" cy="954107"/>
              <a:chOff x="1844964" y="3769641"/>
              <a:chExt cx="6152026" cy="954107"/>
            </a:xfrm>
          </p:grpSpPr>
          <p:sp>
            <p:nvSpPr>
              <p:cNvPr id="9" name="TextBox 8"/>
              <p:cNvSpPr txBox="1"/>
              <p:nvPr/>
            </p:nvSpPr>
            <p:spPr>
              <a:xfrm>
                <a:off x="5867717" y="3769641"/>
                <a:ext cx="2129273" cy="954107"/>
              </a:xfrm>
              <a:prstGeom prst="rect">
                <a:avLst/>
              </a:prstGeom>
              <a:noFill/>
            </p:spPr>
            <p:txBody>
              <a:bodyPr wrap="square" rtlCol="0">
                <a:spAutoFit/>
              </a:bodyPr>
              <a:lstStyle/>
              <a:p>
                <a:pPr algn="ctr"/>
                <a:r>
                  <a:rPr lang="en-US" sz="1400" b="0" dirty="0">
                    <a:latin typeface="Futura Hv BT (Body)"/>
                  </a:rPr>
                  <a:t>Clicking on validation errors will take you directly to the data that has the issue.</a:t>
                </a:r>
              </a:p>
            </p:txBody>
          </p:sp>
          <p:sp>
            <p:nvSpPr>
              <p:cNvPr id="10" name="Arrow: Left 9"/>
              <p:cNvSpPr/>
              <p:nvPr/>
            </p:nvSpPr>
            <p:spPr bwMode="auto">
              <a:xfrm>
                <a:off x="1844964" y="4094295"/>
                <a:ext cx="4155480"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8" name="Rectangle 7"/>
            <p:cNvSpPr/>
            <p:nvPr/>
          </p:nvSpPr>
          <p:spPr bwMode="auto">
            <a:xfrm>
              <a:off x="381000" y="3276600"/>
              <a:ext cx="1981200" cy="20574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11" name="Group 10"/>
          <p:cNvGrpSpPr/>
          <p:nvPr/>
        </p:nvGrpSpPr>
        <p:grpSpPr>
          <a:xfrm>
            <a:off x="2572752" y="3863539"/>
            <a:ext cx="6571248" cy="2448964"/>
            <a:chOff x="2430979" y="3723236"/>
            <a:chExt cx="6571248" cy="2448964"/>
          </a:xfrm>
        </p:grpSpPr>
        <p:grpSp>
          <p:nvGrpSpPr>
            <p:cNvPr id="12" name="Group 11"/>
            <p:cNvGrpSpPr/>
            <p:nvPr/>
          </p:nvGrpSpPr>
          <p:grpSpPr>
            <a:xfrm>
              <a:off x="2836496" y="3723236"/>
              <a:ext cx="6165731" cy="1562144"/>
              <a:chOff x="2224611" y="3664631"/>
              <a:chExt cx="5772379" cy="1562144"/>
            </a:xfrm>
          </p:grpSpPr>
          <p:sp>
            <p:nvSpPr>
              <p:cNvPr id="14" name="TextBox 13"/>
              <p:cNvSpPr txBox="1"/>
              <p:nvPr/>
            </p:nvSpPr>
            <p:spPr>
              <a:xfrm>
                <a:off x="5867717" y="3664631"/>
                <a:ext cx="2129273" cy="954107"/>
              </a:xfrm>
              <a:prstGeom prst="rect">
                <a:avLst/>
              </a:prstGeom>
              <a:noFill/>
            </p:spPr>
            <p:txBody>
              <a:bodyPr wrap="square" rtlCol="0">
                <a:spAutoFit/>
              </a:bodyPr>
              <a:lstStyle/>
              <a:p>
                <a:pPr algn="ctr"/>
                <a:r>
                  <a:rPr lang="en-US" sz="1400" b="0" dirty="0">
                    <a:latin typeface="Futura Hv BT (Body)"/>
                  </a:rPr>
                  <a:t>The “Validate” button will re-validate the data after you have corrected items.</a:t>
                </a:r>
              </a:p>
            </p:txBody>
          </p:sp>
          <p:sp>
            <p:nvSpPr>
              <p:cNvPr id="15" name="Arrow: Left 14"/>
              <p:cNvSpPr/>
              <p:nvPr/>
            </p:nvSpPr>
            <p:spPr bwMode="auto">
              <a:xfrm rot="20256354">
                <a:off x="2224611" y="4921975"/>
                <a:ext cx="3760279"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3" name="Rectangle 12"/>
            <p:cNvSpPr/>
            <p:nvPr/>
          </p:nvSpPr>
          <p:spPr bwMode="auto">
            <a:xfrm>
              <a:off x="2430979" y="5905769"/>
              <a:ext cx="533400" cy="266431"/>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4083296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Processing Gains</a:t>
            </a:r>
          </a:p>
        </p:txBody>
      </p:sp>
      <p:pic>
        <p:nvPicPr>
          <p:cNvPr id="5" name="Picture 4"/>
          <p:cNvPicPr>
            <a:picLocks noChangeAspect="1"/>
          </p:cNvPicPr>
          <p:nvPr/>
        </p:nvPicPr>
        <p:blipFill>
          <a:blip r:embed="rId2"/>
          <a:stretch>
            <a:fillRect/>
          </a:stretch>
        </p:blipFill>
        <p:spPr>
          <a:xfrm>
            <a:off x="76200" y="1828800"/>
            <a:ext cx="6553200" cy="4534168"/>
          </a:xfrm>
          <a:prstGeom prst="rect">
            <a:avLst/>
          </a:prstGeom>
        </p:spPr>
      </p:pic>
      <p:grpSp>
        <p:nvGrpSpPr>
          <p:cNvPr id="6" name="Group 5"/>
          <p:cNvGrpSpPr/>
          <p:nvPr/>
        </p:nvGrpSpPr>
        <p:grpSpPr>
          <a:xfrm>
            <a:off x="332554" y="3301604"/>
            <a:ext cx="8723616" cy="2375027"/>
            <a:chOff x="190781" y="3161301"/>
            <a:chExt cx="8723616" cy="2375027"/>
          </a:xfrm>
        </p:grpSpPr>
        <p:grpSp>
          <p:nvGrpSpPr>
            <p:cNvPr id="7" name="Group 6"/>
            <p:cNvGrpSpPr/>
            <p:nvPr/>
          </p:nvGrpSpPr>
          <p:grpSpPr>
            <a:xfrm>
              <a:off x="2147651" y="3161301"/>
              <a:ext cx="6766746" cy="1600438"/>
              <a:chOff x="1579712" y="3102696"/>
              <a:chExt cx="6335051" cy="1600438"/>
            </a:xfrm>
          </p:grpSpPr>
          <p:sp>
            <p:nvSpPr>
              <p:cNvPr id="9" name="TextBox 8"/>
              <p:cNvSpPr txBox="1"/>
              <p:nvPr/>
            </p:nvSpPr>
            <p:spPr>
              <a:xfrm>
                <a:off x="5785490" y="3102696"/>
                <a:ext cx="2129273" cy="1600438"/>
              </a:xfrm>
              <a:prstGeom prst="rect">
                <a:avLst/>
              </a:prstGeom>
              <a:noFill/>
            </p:spPr>
            <p:txBody>
              <a:bodyPr wrap="square" rtlCol="0">
                <a:spAutoFit/>
              </a:bodyPr>
              <a:lstStyle/>
              <a:p>
                <a:pPr algn="ctr"/>
                <a:r>
                  <a:rPr lang="en-US" sz="1400" b="0" dirty="0">
                    <a:latin typeface="Futura Hv BT (Body)"/>
                  </a:rPr>
                  <a:t>Once all the validation errors have been corrected, click here and save to move the case into the “Ready to Send to SIDPERS” queue.</a:t>
                </a:r>
              </a:p>
            </p:txBody>
          </p:sp>
          <p:sp>
            <p:nvSpPr>
              <p:cNvPr id="10" name="Arrow: Left 9"/>
              <p:cNvSpPr/>
              <p:nvPr/>
            </p:nvSpPr>
            <p:spPr bwMode="auto">
              <a:xfrm rot="20486147">
                <a:off x="1579712" y="4388768"/>
                <a:ext cx="4364812"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8" name="Rectangle 7"/>
            <p:cNvSpPr/>
            <p:nvPr/>
          </p:nvSpPr>
          <p:spPr bwMode="auto">
            <a:xfrm>
              <a:off x="190781" y="5346097"/>
              <a:ext cx="2029646" cy="190231"/>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868054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a:t>
            </a:r>
            <a:r>
              <a:rPr lang="en-US" dirty="0" err="1"/>
              <a:t>ETrans</a:t>
            </a:r>
            <a:r>
              <a:rPr lang="en-US" dirty="0"/>
              <a:t> Migration</a:t>
            </a:r>
          </a:p>
        </p:txBody>
      </p:sp>
      <p:sp>
        <p:nvSpPr>
          <p:cNvPr id="3" name="Content Placeholder 2"/>
          <p:cNvSpPr>
            <a:spLocks noGrp="1"/>
          </p:cNvSpPr>
          <p:nvPr>
            <p:ph idx="1"/>
          </p:nvPr>
        </p:nvSpPr>
        <p:spPr>
          <a:xfrm>
            <a:off x="76200" y="1752600"/>
            <a:ext cx="8991600" cy="4419600"/>
          </a:xfrm>
        </p:spPr>
        <p:txBody>
          <a:bodyPr/>
          <a:lstStyle/>
          <a:p>
            <a:r>
              <a:rPr lang="en-US" dirty="0"/>
              <a:t>New Functionality (continued)</a:t>
            </a:r>
          </a:p>
          <a:p>
            <a:pPr lvl="1"/>
            <a:r>
              <a:rPr lang="en-US" dirty="0"/>
              <a:t>TRF cases</a:t>
            </a:r>
          </a:p>
          <a:p>
            <a:pPr lvl="2"/>
            <a:r>
              <a:rPr lang="en-US" dirty="0"/>
              <a:t>Special case for TRF transaction</a:t>
            </a:r>
          </a:p>
          <a:p>
            <a:pPr lvl="2"/>
            <a:r>
              <a:rPr lang="en-US" dirty="0"/>
              <a:t>Checks for Soldiers that are attached holds them to </a:t>
            </a:r>
            <a:r>
              <a:rPr lang="en-US" dirty="0"/>
              <a:t>avoid having them rejected by SIDPERS</a:t>
            </a:r>
            <a:endParaRPr lang="en-US" dirty="0"/>
          </a:p>
          <a:p>
            <a:pPr lvl="1"/>
            <a:r>
              <a:rPr lang="en-US" dirty="0"/>
              <a:t>Ability to create case types like DSCH/SEP/TRF and create custom rules/tasking</a:t>
            </a:r>
          </a:p>
          <a:p>
            <a:pPr marL="0" indent="0">
              <a:buNone/>
            </a:pPr>
            <a:endParaRPr lang="en-US" dirty="0"/>
          </a:p>
          <a:p>
            <a:pPr lvl="2"/>
            <a:endParaRPr lang="en-US" dirty="0"/>
          </a:p>
        </p:txBody>
      </p:sp>
    </p:spTree>
    <p:extLst>
      <p:ext uri="{BB962C8B-B14F-4D97-AF65-F5344CB8AC3E}">
        <p14:creationId xmlns:p14="http://schemas.microsoft.com/office/powerpoint/2010/main" val="2114046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1828800"/>
            <a:ext cx="6230754" cy="4472453"/>
          </a:xfrm>
          <a:prstGeom prst="rect">
            <a:avLst/>
          </a:prstGeom>
        </p:spPr>
      </p:pic>
      <p:sp>
        <p:nvSpPr>
          <p:cNvPr id="5" name="TextBox 4"/>
          <p:cNvSpPr txBox="1"/>
          <p:nvPr/>
        </p:nvSpPr>
        <p:spPr>
          <a:xfrm>
            <a:off x="6553200" y="3264807"/>
            <a:ext cx="2274370" cy="738664"/>
          </a:xfrm>
          <a:prstGeom prst="rect">
            <a:avLst/>
          </a:prstGeom>
          <a:noFill/>
        </p:spPr>
        <p:txBody>
          <a:bodyPr wrap="square" rtlCol="0">
            <a:spAutoFit/>
          </a:bodyPr>
          <a:lstStyle/>
          <a:p>
            <a:pPr algn="ctr"/>
            <a:r>
              <a:rPr lang="en-US" sz="1400" b="0" dirty="0">
                <a:latin typeface="Futura Hv BT (Body)"/>
              </a:rPr>
              <a:t>The task to validate the transaction is marked as completed.</a:t>
            </a:r>
          </a:p>
        </p:txBody>
      </p:sp>
      <p:sp>
        <p:nvSpPr>
          <p:cNvPr id="6"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Processing Gains</a:t>
            </a:r>
          </a:p>
        </p:txBody>
      </p:sp>
    </p:spTree>
    <p:extLst>
      <p:ext uri="{BB962C8B-B14F-4D97-AF65-F5344CB8AC3E}">
        <p14:creationId xmlns:p14="http://schemas.microsoft.com/office/powerpoint/2010/main" val="4246640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199" y="1828800"/>
            <a:ext cx="6263279" cy="4495800"/>
          </a:xfrm>
          <a:prstGeom prst="rect">
            <a:avLst/>
          </a:prstGeom>
        </p:spPr>
      </p:pic>
      <p:grpSp>
        <p:nvGrpSpPr>
          <p:cNvPr id="8" name="Group 7"/>
          <p:cNvGrpSpPr/>
          <p:nvPr/>
        </p:nvGrpSpPr>
        <p:grpSpPr>
          <a:xfrm>
            <a:off x="914400" y="3264807"/>
            <a:ext cx="7913170" cy="1937441"/>
            <a:chOff x="914400" y="3264807"/>
            <a:chExt cx="7913170" cy="1937441"/>
          </a:xfrm>
        </p:grpSpPr>
        <p:sp>
          <p:nvSpPr>
            <p:cNvPr id="5" name="TextBox 4"/>
            <p:cNvSpPr txBox="1"/>
            <p:nvPr/>
          </p:nvSpPr>
          <p:spPr>
            <a:xfrm>
              <a:off x="6553200" y="3264807"/>
              <a:ext cx="2274370" cy="738664"/>
            </a:xfrm>
            <a:prstGeom prst="rect">
              <a:avLst/>
            </a:prstGeom>
            <a:noFill/>
          </p:spPr>
          <p:txBody>
            <a:bodyPr wrap="square" rtlCol="0">
              <a:spAutoFit/>
            </a:bodyPr>
            <a:lstStyle/>
            <a:p>
              <a:pPr algn="ctr"/>
              <a:r>
                <a:rPr lang="en-US" sz="1400" b="0" dirty="0">
                  <a:latin typeface="Futura Hv BT (Body)"/>
                </a:rPr>
                <a:t>The status for the case is set to “Ready to Send to SIDPERS”.</a:t>
              </a:r>
            </a:p>
          </p:txBody>
        </p:sp>
        <p:sp>
          <p:nvSpPr>
            <p:cNvPr id="6" name="Arrow: Left 5"/>
            <p:cNvSpPr/>
            <p:nvPr/>
          </p:nvSpPr>
          <p:spPr bwMode="auto">
            <a:xfrm rot="20486147">
              <a:off x="2819531" y="4292998"/>
              <a:ext cx="3722049"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7" name="Rectangle 6"/>
            <p:cNvSpPr/>
            <p:nvPr/>
          </p:nvSpPr>
          <p:spPr bwMode="auto">
            <a:xfrm>
              <a:off x="914400" y="5029200"/>
              <a:ext cx="1953446" cy="173048"/>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
        <p:nvSpPr>
          <p:cNvPr id="9"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Processing Gains</a:t>
            </a:r>
          </a:p>
        </p:txBody>
      </p:sp>
    </p:spTree>
    <p:extLst>
      <p:ext uri="{BB962C8B-B14F-4D97-AF65-F5344CB8AC3E}">
        <p14:creationId xmlns:p14="http://schemas.microsoft.com/office/powerpoint/2010/main" val="3472729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908" y="1828800"/>
            <a:ext cx="5055917" cy="4495800"/>
          </a:xfrm>
          <a:prstGeom prst="rect">
            <a:avLst/>
          </a:prstGeom>
        </p:spPr>
      </p:pic>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Exporting Transactions</a:t>
            </a:r>
          </a:p>
        </p:txBody>
      </p:sp>
      <p:grpSp>
        <p:nvGrpSpPr>
          <p:cNvPr id="6" name="Group 5"/>
          <p:cNvGrpSpPr/>
          <p:nvPr/>
        </p:nvGrpSpPr>
        <p:grpSpPr>
          <a:xfrm>
            <a:off x="2743200" y="3028859"/>
            <a:ext cx="4847121" cy="738664"/>
            <a:chOff x="710981" y="3200064"/>
            <a:chExt cx="4847121" cy="738664"/>
          </a:xfrm>
        </p:grpSpPr>
        <p:grpSp>
          <p:nvGrpSpPr>
            <p:cNvPr id="7" name="Group 6"/>
            <p:cNvGrpSpPr/>
            <p:nvPr/>
          </p:nvGrpSpPr>
          <p:grpSpPr>
            <a:xfrm>
              <a:off x="2006380" y="3200064"/>
              <a:ext cx="3551722" cy="738664"/>
              <a:chOff x="2440459" y="4608553"/>
              <a:chExt cx="3325134" cy="738664"/>
            </a:xfrm>
          </p:grpSpPr>
          <p:sp>
            <p:nvSpPr>
              <p:cNvPr id="9" name="TextBox 8"/>
              <p:cNvSpPr txBox="1"/>
              <p:nvPr/>
            </p:nvSpPr>
            <p:spPr>
              <a:xfrm>
                <a:off x="3795895" y="4608553"/>
                <a:ext cx="1969698" cy="738664"/>
              </a:xfrm>
              <a:prstGeom prst="rect">
                <a:avLst/>
              </a:prstGeom>
              <a:noFill/>
            </p:spPr>
            <p:txBody>
              <a:bodyPr wrap="square" rtlCol="0">
                <a:spAutoFit/>
              </a:bodyPr>
              <a:lstStyle/>
              <a:p>
                <a:r>
                  <a:rPr lang="en-US" sz="1400" b="0" dirty="0">
                    <a:latin typeface="Futura Hv BT (Body)"/>
                  </a:rPr>
                  <a:t>Click here to export the transactions and send them to SIDPERS.</a:t>
                </a:r>
              </a:p>
            </p:txBody>
          </p:sp>
          <p:sp>
            <p:nvSpPr>
              <p:cNvPr id="10" name="Arrow: Left 9"/>
              <p:cNvSpPr/>
              <p:nvPr/>
            </p:nvSpPr>
            <p:spPr bwMode="auto">
              <a:xfrm>
                <a:off x="2440459" y="4844626"/>
                <a:ext cx="1212759"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8" name="Rectangle 7"/>
            <p:cNvSpPr/>
            <p:nvPr/>
          </p:nvSpPr>
          <p:spPr bwMode="auto">
            <a:xfrm>
              <a:off x="710981" y="3386188"/>
              <a:ext cx="1295400" cy="366417"/>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973725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1500" y="1828800"/>
            <a:ext cx="7696200" cy="3332690"/>
          </a:xfrm>
          <a:prstGeom prst="rect">
            <a:avLst/>
          </a:prstGeom>
        </p:spPr>
      </p:pic>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Exporting Transactions</a:t>
            </a:r>
          </a:p>
        </p:txBody>
      </p:sp>
      <p:grpSp>
        <p:nvGrpSpPr>
          <p:cNvPr id="10" name="Group 9"/>
          <p:cNvGrpSpPr/>
          <p:nvPr/>
        </p:nvGrpSpPr>
        <p:grpSpPr>
          <a:xfrm>
            <a:off x="571500" y="1981200"/>
            <a:ext cx="2664493" cy="3861770"/>
            <a:chOff x="571500" y="1981200"/>
            <a:chExt cx="2664493" cy="3861770"/>
          </a:xfrm>
        </p:grpSpPr>
        <p:grpSp>
          <p:nvGrpSpPr>
            <p:cNvPr id="6" name="Group 5"/>
            <p:cNvGrpSpPr/>
            <p:nvPr/>
          </p:nvGrpSpPr>
          <p:grpSpPr>
            <a:xfrm>
              <a:off x="880309" y="2401071"/>
              <a:ext cx="2355684" cy="3441899"/>
              <a:chOff x="1837834" y="1313765"/>
              <a:chExt cx="2205399" cy="3441899"/>
            </a:xfrm>
          </p:grpSpPr>
          <p:sp>
            <p:nvSpPr>
              <p:cNvPr id="7" name="TextBox 6"/>
              <p:cNvSpPr txBox="1"/>
              <p:nvPr/>
            </p:nvSpPr>
            <p:spPr>
              <a:xfrm>
                <a:off x="1837834" y="4232444"/>
                <a:ext cx="2205399" cy="523220"/>
              </a:xfrm>
              <a:prstGeom prst="rect">
                <a:avLst/>
              </a:prstGeom>
              <a:noFill/>
            </p:spPr>
            <p:txBody>
              <a:bodyPr wrap="square" rtlCol="0">
                <a:spAutoFit/>
              </a:bodyPr>
              <a:lstStyle/>
              <a:p>
                <a:pPr algn="ctr"/>
                <a:r>
                  <a:rPr lang="en-US" sz="1400" b="0" dirty="0">
                    <a:latin typeface="Futura Hv BT (Body)"/>
                  </a:rPr>
                  <a:t>You have various options to filter records here.</a:t>
                </a:r>
              </a:p>
            </p:txBody>
          </p:sp>
          <p:sp>
            <p:nvSpPr>
              <p:cNvPr id="8" name="Arrow: Left 7"/>
              <p:cNvSpPr/>
              <p:nvPr/>
            </p:nvSpPr>
            <p:spPr bwMode="auto">
              <a:xfrm rot="5400000">
                <a:off x="1473364" y="2637552"/>
                <a:ext cx="2932929" cy="2853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9" name="Rectangle 8"/>
            <p:cNvSpPr/>
            <p:nvPr/>
          </p:nvSpPr>
          <p:spPr bwMode="auto">
            <a:xfrm>
              <a:off x="571500" y="1981200"/>
              <a:ext cx="2476500" cy="41987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11" name="Group 10"/>
          <p:cNvGrpSpPr/>
          <p:nvPr/>
        </p:nvGrpSpPr>
        <p:grpSpPr>
          <a:xfrm>
            <a:off x="571500" y="2191135"/>
            <a:ext cx="5605915" cy="3856485"/>
            <a:chOff x="571500" y="1981200"/>
            <a:chExt cx="5605915" cy="3856485"/>
          </a:xfrm>
        </p:grpSpPr>
        <p:grpSp>
          <p:nvGrpSpPr>
            <p:cNvPr id="12" name="Group 11"/>
            <p:cNvGrpSpPr/>
            <p:nvPr/>
          </p:nvGrpSpPr>
          <p:grpSpPr>
            <a:xfrm>
              <a:off x="577917" y="2210858"/>
              <a:ext cx="5599498" cy="3626827"/>
              <a:chOff x="1554733" y="1123552"/>
              <a:chExt cx="5242270" cy="3626827"/>
            </a:xfrm>
          </p:grpSpPr>
          <p:sp>
            <p:nvSpPr>
              <p:cNvPr id="14" name="TextBox 13"/>
              <p:cNvSpPr txBox="1"/>
              <p:nvPr/>
            </p:nvSpPr>
            <p:spPr>
              <a:xfrm>
                <a:off x="1554733" y="4011715"/>
                <a:ext cx="5242270" cy="738664"/>
              </a:xfrm>
              <a:prstGeom prst="rect">
                <a:avLst/>
              </a:prstGeom>
              <a:noFill/>
            </p:spPr>
            <p:txBody>
              <a:bodyPr wrap="square" rtlCol="0">
                <a:spAutoFit/>
              </a:bodyPr>
              <a:lstStyle/>
              <a:p>
                <a:pPr algn="ctr"/>
                <a:r>
                  <a:rPr lang="en-US" sz="1400" b="0" dirty="0">
                    <a:latin typeface="Futura Hv BT (Body)"/>
                  </a:rPr>
                  <a:t>This is a new feature that allows you to identify multiple transactions getting sent to SIDPERS for the same Soldier on the same day.  In some scenarios, that can cause issues with Pay.</a:t>
                </a:r>
              </a:p>
            </p:txBody>
          </p:sp>
          <p:sp>
            <p:nvSpPr>
              <p:cNvPr id="15" name="Arrow: Left 14"/>
              <p:cNvSpPr/>
              <p:nvPr/>
            </p:nvSpPr>
            <p:spPr bwMode="auto">
              <a:xfrm rot="5400000">
                <a:off x="599466" y="2447339"/>
                <a:ext cx="2932929" cy="2853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3" name="Rectangle 12"/>
            <p:cNvSpPr/>
            <p:nvPr/>
          </p:nvSpPr>
          <p:spPr bwMode="auto">
            <a:xfrm>
              <a:off x="571500" y="1981200"/>
              <a:ext cx="1104900" cy="209935"/>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19" name="Group 18"/>
          <p:cNvGrpSpPr/>
          <p:nvPr/>
        </p:nvGrpSpPr>
        <p:grpSpPr>
          <a:xfrm>
            <a:off x="76200" y="2775437"/>
            <a:ext cx="5599498" cy="2869009"/>
            <a:chOff x="76200" y="2775437"/>
            <a:chExt cx="5599498" cy="2869009"/>
          </a:xfrm>
        </p:grpSpPr>
        <p:sp>
          <p:nvSpPr>
            <p:cNvPr id="16" name="Rectangle 15"/>
            <p:cNvSpPr/>
            <p:nvPr/>
          </p:nvSpPr>
          <p:spPr bwMode="auto">
            <a:xfrm>
              <a:off x="723899" y="2775437"/>
              <a:ext cx="304799" cy="653563"/>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7" name="Arrow: Left 16"/>
            <p:cNvSpPr/>
            <p:nvPr/>
          </p:nvSpPr>
          <p:spPr bwMode="auto">
            <a:xfrm rot="5400000">
              <a:off x="-71029" y="4238963"/>
              <a:ext cx="1924723"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76200" y="5336669"/>
              <a:ext cx="5599498" cy="307777"/>
            </a:xfrm>
            <a:prstGeom prst="rect">
              <a:avLst/>
            </a:prstGeom>
            <a:noFill/>
          </p:spPr>
          <p:txBody>
            <a:bodyPr wrap="square" rtlCol="0">
              <a:spAutoFit/>
            </a:bodyPr>
            <a:lstStyle/>
            <a:p>
              <a:pPr algn="ctr"/>
              <a:r>
                <a:rPr lang="en-US" sz="1400" b="0" dirty="0">
                  <a:latin typeface="Futura Hv BT (Body)"/>
                </a:rPr>
                <a:t>Select the records you want to send to SIDPERS.</a:t>
              </a:r>
            </a:p>
          </p:txBody>
        </p:sp>
      </p:grpSp>
      <p:grpSp>
        <p:nvGrpSpPr>
          <p:cNvPr id="20" name="Group 19"/>
          <p:cNvGrpSpPr/>
          <p:nvPr/>
        </p:nvGrpSpPr>
        <p:grpSpPr>
          <a:xfrm>
            <a:off x="5877525" y="2590800"/>
            <a:ext cx="2368921" cy="3346357"/>
            <a:chOff x="1356207" y="2275898"/>
            <a:chExt cx="2368921" cy="3346357"/>
          </a:xfrm>
        </p:grpSpPr>
        <p:grpSp>
          <p:nvGrpSpPr>
            <p:cNvPr id="21" name="Group 20"/>
            <p:cNvGrpSpPr/>
            <p:nvPr/>
          </p:nvGrpSpPr>
          <p:grpSpPr>
            <a:xfrm>
              <a:off x="1356207" y="2506040"/>
              <a:ext cx="2355684" cy="3116215"/>
              <a:chOff x="2283371" y="1418734"/>
              <a:chExt cx="2205399" cy="3116215"/>
            </a:xfrm>
          </p:grpSpPr>
          <p:sp>
            <p:nvSpPr>
              <p:cNvPr id="23" name="TextBox 22"/>
              <p:cNvSpPr txBox="1"/>
              <p:nvPr/>
            </p:nvSpPr>
            <p:spPr>
              <a:xfrm>
                <a:off x="2283371" y="3796285"/>
                <a:ext cx="2205399" cy="738664"/>
              </a:xfrm>
              <a:prstGeom prst="rect">
                <a:avLst/>
              </a:prstGeom>
              <a:noFill/>
            </p:spPr>
            <p:txBody>
              <a:bodyPr wrap="square" rtlCol="0">
                <a:spAutoFit/>
              </a:bodyPr>
              <a:lstStyle/>
              <a:p>
                <a:pPr algn="ctr"/>
                <a:r>
                  <a:rPr lang="en-US" sz="1400" b="0" dirty="0">
                    <a:latin typeface="Futura Hv BT (Body)"/>
                  </a:rPr>
                  <a:t>Click here to create the transaction files and FTP them up to SIDPERS.</a:t>
                </a:r>
              </a:p>
            </p:txBody>
          </p:sp>
          <p:sp>
            <p:nvSpPr>
              <p:cNvPr id="24" name="Arrow: Left 23"/>
              <p:cNvSpPr/>
              <p:nvPr/>
            </p:nvSpPr>
            <p:spPr bwMode="auto">
              <a:xfrm rot="5400000">
                <a:off x="2997705" y="2494487"/>
                <a:ext cx="2436861" cy="2853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22" name="Rectangle 21"/>
            <p:cNvSpPr/>
            <p:nvPr/>
          </p:nvSpPr>
          <p:spPr bwMode="auto">
            <a:xfrm>
              <a:off x="3098682" y="2275898"/>
              <a:ext cx="626446" cy="23014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546092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908" y="1828800"/>
            <a:ext cx="5055917" cy="4495800"/>
          </a:xfrm>
          <a:prstGeom prst="rect">
            <a:avLst/>
          </a:prstGeom>
        </p:spPr>
      </p:pic>
      <p:sp>
        <p:nvSpPr>
          <p:cNvPr id="7"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Exporting Transactions</a:t>
            </a:r>
          </a:p>
        </p:txBody>
      </p:sp>
      <p:grpSp>
        <p:nvGrpSpPr>
          <p:cNvPr id="8" name="Group 7"/>
          <p:cNvGrpSpPr/>
          <p:nvPr/>
        </p:nvGrpSpPr>
        <p:grpSpPr>
          <a:xfrm>
            <a:off x="2720264" y="3220689"/>
            <a:ext cx="6347536" cy="954107"/>
            <a:chOff x="710981" y="3092342"/>
            <a:chExt cx="6347536" cy="954107"/>
          </a:xfrm>
        </p:grpSpPr>
        <p:grpSp>
          <p:nvGrpSpPr>
            <p:cNvPr id="9" name="Group 8"/>
            <p:cNvGrpSpPr/>
            <p:nvPr/>
          </p:nvGrpSpPr>
          <p:grpSpPr>
            <a:xfrm>
              <a:off x="2486841" y="3092342"/>
              <a:ext cx="4571676" cy="954107"/>
              <a:chOff x="2890268" y="4500831"/>
              <a:chExt cx="4280019" cy="954107"/>
            </a:xfrm>
          </p:grpSpPr>
          <p:sp>
            <p:nvSpPr>
              <p:cNvPr id="11" name="TextBox 10"/>
              <p:cNvSpPr txBox="1"/>
              <p:nvPr/>
            </p:nvSpPr>
            <p:spPr>
              <a:xfrm>
                <a:off x="4103027" y="4500831"/>
                <a:ext cx="3067260" cy="954107"/>
              </a:xfrm>
              <a:prstGeom prst="rect">
                <a:avLst/>
              </a:prstGeom>
              <a:noFill/>
            </p:spPr>
            <p:txBody>
              <a:bodyPr wrap="square" rtlCol="0">
                <a:spAutoFit/>
              </a:bodyPr>
              <a:lstStyle/>
              <a:p>
                <a:r>
                  <a:rPr lang="en-US" sz="1400" b="0" dirty="0">
                    <a:latin typeface="Futura Hv BT (Body)"/>
                  </a:rPr>
                  <a:t>Click here to see the transactions that have been sent to SIDPERS and to run the reconcile process to ensure they made it into SIDPERS.</a:t>
                </a:r>
              </a:p>
            </p:txBody>
          </p:sp>
          <p:sp>
            <p:nvSpPr>
              <p:cNvPr id="12" name="Arrow: Left 11"/>
              <p:cNvSpPr/>
              <p:nvPr/>
            </p:nvSpPr>
            <p:spPr bwMode="auto">
              <a:xfrm>
                <a:off x="2890268" y="4825485"/>
                <a:ext cx="1212759"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0" name="Rectangle 9"/>
            <p:cNvSpPr/>
            <p:nvPr/>
          </p:nvSpPr>
          <p:spPr bwMode="auto">
            <a:xfrm>
              <a:off x="710981" y="3386188"/>
              <a:ext cx="1699336" cy="366417"/>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668176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Exporting Transactions</a:t>
            </a:r>
          </a:p>
        </p:txBody>
      </p:sp>
      <p:pic>
        <p:nvPicPr>
          <p:cNvPr id="5" name="Picture 4"/>
          <p:cNvPicPr>
            <a:picLocks noChangeAspect="1"/>
          </p:cNvPicPr>
          <p:nvPr/>
        </p:nvPicPr>
        <p:blipFill>
          <a:blip r:embed="rId2"/>
          <a:stretch>
            <a:fillRect/>
          </a:stretch>
        </p:blipFill>
        <p:spPr>
          <a:xfrm>
            <a:off x="228600" y="1828800"/>
            <a:ext cx="8686800" cy="2722063"/>
          </a:xfrm>
          <a:prstGeom prst="rect">
            <a:avLst/>
          </a:prstGeom>
        </p:spPr>
      </p:pic>
      <p:grpSp>
        <p:nvGrpSpPr>
          <p:cNvPr id="6" name="Group 5"/>
          <p:cNvGrpSpPr/>
          <p:nvPr/>
        </p:nvGrpSpPr>
        <p:grpSpPr>
          <a:xfrm>
            <a:off x="1295400" y="1828799"/>
            <a:ext cx="7619999" cy="3840239"/>
            <a:chOff x="-3672993" y="2275897"/>
            <a:chExt cx="7619999" cy="3840239"/>
          </a:xfrm>
        </p:grpSpPr>
        <p:grpSp>
          <p:nvGrpSpPr>
            <p:cNvPr id="7" name="Group 6"/>
            <p:cNvGrpSpPr/>
            <p:nvPr/>
          </p:nvGrpSpPr>
          <p:grpSpPr>
            <a:xfrm>
              <a:off x="-3672993" y="2506040"/>
              <a:ext cx="7461084" cy="3610096"/>
              <a:chOff x="-2424982" y="1418734"/>
              <a:chExt cx="6985091" cy="3610096"/>
            </a:xfrm>
          </p:grpSpPr>
          <p:sp>
            <p:nvSpPr>
              <p:cNvPr id="9" name="TextBox 8"/>
              <p:cNvSpPr txBox="1"/>
              <p:nvPr/>
            </p:nvSpPr>
            <p:spPr>
              <a:xfrm>
                <a:off x="-2424982" y="4074723"/>
                <a:ext cx="6985091" cy="954107"/>
              </a:xfrm>
              <a:prstGeom prst="rect">
                <a:avLst/>
              </a:prstGeom>
              <a:noFill/>
            </p:spPr>
            <p:txBody>
              <a:bodyPr wrap="square" rtlCol="0">
                <a:spAutoFit/>
              </a:bodyPr>
              <a:lstStyle/>
              <a:p>
                <a:pPr algn="ctr"/>
                <a:r>
                  <a:rPr lang="en-US" sz="1400" b="0" dirty="0">
                    <a:latin typeface="Futura Hv BT (Body)"/>
                  </a:rPr>
                  <a:t>Click here to run the reconcile process to ensure the transactions made it into SIDPERS.  The SIDPERS table, PERS_TRANS_HIST_TBL, is queried for the transactions.  If the transaction is found in this table, the case is marked as completed and removed from this screen.  If the transaction is not found, the case will be marked as “Failed”.</a:t>
                </a:r>
              </a:p>
            </p:txBody>
          </p:sp>
          <p:sp>
            <p:nvSpPr>
              <p:cNvPr id="10" name="Arrow: Left 9"/>
              <p:cNvSpPr/>
              <p:nvPr/>
            </p:nvSpPr>
            <p:spPr bwMode="auto">
              <a:xfrm rot="5400000">
                <a:off x="2983787" y="2604052"/>
                <a:ext cx="2655992" cy="2853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8" name="Rectangle 7"/>
            <p:cNvSpPr/>
            <p:nvPr/>
          </p:nvSpPr>
          <p:spPr bwMode="auto">
            <a:xfrm>
              <a:off x="3098681" y="2275897"/>
              <a:ext cx="848325" cy="230141"/>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96028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1828800"/>
            <a:ext cx="8686800" cy="2700019"/>
          </a:xfrm>
          <a:prstGeom prst="rect">
            <a:avLst/>
          </a:prstGeom>
        </p:spPr>
      </p:pic>
      <p:grpSp>
        <p:nvGrpSpPr>
          <p:cNvPr id="7" name="Group 6"/>
          <p:cNvGrpSpPr/>
          <p:nvPr/>
        </p:nvGrpSpPr>
        <p:grpSpPr>
          <a:xfrm>
            <a:off x="3657600" y="2125453"/>
            <a:ext cx="4565484" cy="3328143"/>
            <a:chOff x="-1310793" y="2572551"/>
            <a:chExt cx="4565484" cy="3328143"/>
          </a:xfrm>
        </p:grpSpPr>
        <p:grpSp>
          <p:nvGrpSpPr>
            <p:cNvPr id="8" name="Group 7"/>
            <p:cNvGrpSpPr/>
            <p:nvPr/>
          </p:nvGrpSpPr>
          <p:grpSpPr>
            <a:xfrm>
              <a:off x="-1310793" y="2809299"/>
              <a:ext cx="4565484" cy="3091395"/>
              <a:chOff x="-213483" y="1721993"/>
              <a:chExt cx="4274221" cy="3091395"/>
            </a:xfrm>
          </p:grpSpPr>
          <p:sp>
            <p:nvSpPr>
              <p:cNvPr id="10" name="TextBox 9"/>
              <p:cNvSpPr txBox="1"/>
              <p:nvPr/>
            </p:nvSpPr>
            <p:spPr>
              <a:xfrm>
                <a:off x="-213483" y="4074724"/>
                <a:ext cx="4274221" cy="738664"/>
              </a:xfrm>
              <a:prstGeom prst="rect">
                <a:avLst/>
              </a:prstGeom>
              <a:noFill/>
            </p:spPr>
            <p:txBody>
              <a:bodyPr wrap="square" rtlCol="0">
                <a:spAutoFit/>
              </a:bodyPr>
              <a:lstStyle/>
              <a:p>
                <a:pPr algn="ctr"/>
                <a:r>
                  <a:rPr lang="en-US" sz="1400" b="0" dirty="0">
                    <a:latin typeface="Futura Hv BT (Body)"/>
                  </a:rPr>
                  <a:t>For transactions that failed, you can check the “Resend” box and “Save” to put them back on the Export Transactions screen.</a:t>
                </a:r>
              </a:p>
            </p:txBody>
          </p:sp>
          <p:sp>
            <p:nvSpPr>
              <p:cNvPr id="11" name="Arrow: Left 10"/>
              <p:cNvSpPr/>
              <p:nvPr/>
            </p:nvSpPr>
            <p:spPr bwMode="auto">
              <a:xfrm rot="5400000">
                <a:off x="2554878" y="2755681"/>
                <a:ext cx="2352731" cy="2853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9" name="Rectangle 8"/>
            <p:cNvSpPr/>
            <p:nvPr/>
          </p:nvSpPr>
          <p:spPr bwMode="auto">
            <a:xfrm>
              <a:off x="2734302" y="2572551"/>
              <a:ext cx="298305" cy="236747"/>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
        <p:nvSpPr>
          <p:cNvPr id="12"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Exporting Transactions</a:t>
            </a:r>
          </a:p>
        </p:txBody>
      </p:sp>
    </p:spTree>
    <p:extLst>
      <p:ext uri="{BB962C8B-B14F-4D97-AF65-F5344CB8AC3E}">
        <p14:creationId xmlns:p14="http://schemas.microsoft.com/office/powerpoint/2010/main" val="3881999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Amendment/Revocation Cases</a:t>
            </a:r>
          </a:p>
        </p:txBody>
      </p:sp>
      <p:pic>
        <p:nvPicPr>
          <p:cNvPr id="5" name="Picture 4"/>
          <p:cNvPicPr>
            <a:picLocks noChangeAspect="1"/>
          </p:cNvPicPr>
          <p:nvPr/>
        </p:nvPicPr>
        <p:blipFill>
          <a:blip r:embed="rId2"/>
          <a:stretch>
            <a:fillRect/>
          </a:stretch>
        </p:blipFill>
        <p:spPr>
          <a:xfrm>
            <a:off x="228600" y="1828800"/>
            <a:ext cx="8686800" cy="3748516"/>
          </a:xfrm>
          <a:prstGeom prst="rect">
            <a:avLst/>
          </a:prstGeom>
        </p:spPr>
      </p:pic>
      <p:sp>
        <p:nvSpPr>
          <p:cNvPr id="6" name="TextBox 5"/>
          <p:cNvSpPr txBox="1"/>
          <p:nvPr/>
        </p:nvSpPr>
        <p:spPr>
          <a:xfrm>
            <a:off x="2136858" y="5594962"/>
            <a:ext cx="4565484" cy="738664"/>
          </a:xfrm>
          <a:prstGeom prst="rect">
            <a:avLst/>
          </a:prstGeom>
          <a:noFill/>
        </p:spPr>
        <p:txBody>
          <a:bodyPr wrap="square" rtlCol="0">
            <a:spAutoFit/>
          </a:bodyPr>
          <a:lstStyle/>
          <a:p>
            <a:pPr algn="ctr"/>
            <a:r>
              <a:rPr lang="en-US" sz="1400" b="0" dirty="0">
                <a:latin typeface="Futura Hv BT (Body)"/>
              </a:rPr>
              <a:t>Amendment/Revocation cases can be automatically created when an order is published in MILPO Orders.</a:t>
            </a:r>
          </a:p>
        </p:txBody>
      </p:sp>
    </p:spTree>
    <p:extLst>
      <p:ext uri="{BB962C8B-B14F-4D97-AF65-F5344CB8AC3E}">
        <p14:creationId xmlns:p14="http://schemas.microsoft.com/office/powerpoint/2010/main" val="2826830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Amendment/Revocation Cases</a:t>
            </a:r>
          </a:p>
        </p:txBody>
      </p:sp>
      <p:pic>
        <p:nvPicPr>
          <p:cNvPr id="6" name="Picture 5"/>
          <p:cNvPicPr>
            <a:picLocks noChangeAspect="1"/>
          </p:cNvPicPr>
          <p:nvPr/>
        </p:nvPicPr>
        <p:blipFill>
          <a:blip r:embed="rId2"/>
          <a:stretch>
            <a:fillRect/>
          </a:stretch>
        </p:blipFill>
        <p:spPr>
          <a:xfrm>
            <a:off x="228600" y="1828800"/>
            <a:ext cx="6096000" cy="4375727"/>
          </a:xfrm>
          <a:prstGeom prst="rect">
            <a:avLst/>
          </a:prstGeom>
        </p:spPr>
      </p:pic>
      <p:grpSp>
        <p:nvGrpSpPr>
          <p:cNvPr id="7" name="Group 6"/>
          <p:cNvGrpSpPr/>
          <p:nvPr/>
        </p:nvGrpSpPr>
        <p:grpSpPr>
          <a:xfrm>
            <a:off x="1143000" y="3596670"/>
            <a:ext cx="8000999" cy="738664"/>
            <a:chOff x="-866283" y="3468323"/>
            <a:chExt cx="8000999" cy="738664"/>
          </a:xfrm>
        </p:grpSpPr>
        <p:grpSp>
          <p:nvGrpSpPr>
            <p:cNvPr id="8" name="Group 7"/>
            <p:cNvGrpSpPr/>
            <p:nvPr/>
          </p:nvGrpSpPr>
          <p:grpSpPr>
            <a:xfrm>
              <a:off x="4019340" y="3468323"/>
              <a:ext cx="3115376" cy="738664"/>
              <a:chOff x="4324999" y="4876812"/>
              <a:chExt cx="2916626" cy="738664"/>
            </a:xfrm>
          </p:grpSpPr>
          <p:sp>
            <p:nvSpPr>
              <p:cNvPr id="10" name="TextBox 9"/>
              <p:cNvSpPr txBox="1"/>
              <p:nvPr/>
            </p:nvSpPr>
            <p:spPr>
              <a:xfrm>
                <a:off x="4887449" y="4876812"/>
                <a:ext cx="2354176" cy="738664"/>
              </a:xfrm>
              <a:prstGeom prst="rect">
                <a:avLst/>
              </a:prstGeom>
              <a:noFill/>
            </p:spPr>
            <p:txBody>
              <a:bodyPr wrap="square" rtlCol="0">
                <a:spAutoFit/>
              </a:bodyPr>
              <a:lstStyle/>
              <a:p>
                <a:r>
                  <a:rPr lang="en-US" sz="1400" b="0" dirty="0">
                    <a:latin typeface="Futura Hv BT (Body)"/>
                  </a:rPr>
                  <a:t>Note the description on the case that explains why the case was created.</a:t>
                </a:r>
              </a:p>
            </p:txBody>
          </p:sp>
          <p:sp>
            <p:nvSpPr>
              <p:cNvPr id="11" name="Arrow: Left 10"/>
              <p:cNvSpPr/>
              <p:nvPr/>
            </p:nvSpPr>
            <p:spPr bwMode="auto">
              <a:xfrm>
                <a:off x="4324999" y="5097345"/>
                <a:ext cx="419772"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9" name="Rectangle 8"/>
            <p:cNvSpPr/>
            <p:nvPr/>
          </p:nvSpPr>
          <p:spPr bwMode="auto">
            <a:xfrm>
              <a:off x="-866283" y="3688856"/>
              <a:ext cx="4876800" cy="297598"/>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048462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1828800"/>
            <a:ext cx="6096000" cy="4375727"/>
          </a:xfrm>
          <a:prstGeom prst="rect">
            <a:avLst/>
          </a:prstGeom>
        </p:spPr>
      </p:pic>
      <p:sp>
        <p:nvSpPr>
          <p:cNvPr id="4"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Amendment/Revocation Cases</a:t>
            </a:r>
          </a:p>
        </p:txBody>
      </p:sp>
      <p:grpSp>
        <p:nvGrpSpPr>
          <p:cNvPr id="7" name="Group 6"/>
          <p:cNvGrpSpPr/>
          <p:nvPr/>
        </p:nvGrpSpPr>
        <p:grpSpPr>
          <a:xfrm>
            <a:off x="1143001" y="2680156"/>
            <a:ext cx="7864641" cy="1169551"/>
            <a:chOff x="-866283" y="3252879"/>
            <a:chExt cx="7864641" cy="1169551"/>
          </a:xfrm>
        </p:grpSpPr>
        <p:grpSp>
          <p:nvGrpSpPr>
            <p:cNvPr id="8" name="Group 7"/>
            <p:cNvGrpSpPr/>
            <p:nvPr/>
          </p:nvGrpSpPr>
          <p:grpSpPr>
            <a:xfrm>
              <a:off x="4019340" y="3252879"/>
              <a:ext cx="2979018" cy="1169551"/>
              <a:chOff x="4324999" y="4661368"/>
              <a:chExt cx="2788967" cy="1169551"/>
            </a:xfrm>
          </p:grpSpPr>
          <p:sp>
            <p:nvSpPr>
              <p:cNvPr id="10" name="TextBox 9"/>
              <p:cNvSpPr txBox="1"/>
              <p:nvPr/>
            </p:nvSpPr>
            <p:spPr>
              <a:xfrm>
                <a:off x="4759790" y="4661368"/>
                <a:ext cx="2354176" cy="1169551"/>
              </a:xfrm>
              <a:prstGeom prst="rect">
                <a:avLst/>
              </a:prstGeom>
              <a:noFill/>
            </p:spPr>
            <p:txBody>
              <a:bodyPr wrap="square" rtlCol="0">
                <a:spAutoFit/>
              </a:bodyPr>
              <a:lstStyle/>
              <a:p>
                <a:r>
                  <a:rPr lang="en-US" sz="1400" b="0" dirty="0">
                    <a:latin typeface="Futura Hv BT (Body)"/>
                  </a:rPr>
                  <a:t>A single activity is created to review the order and ensure that no transaction needs to be rolled back in SIDPERS.</a:t>
                </a:r>
              </a:p>
            </p:txBody>
          </p:sp>
          <p:sp>
            <p:nvSpPr>
              <p:cNvPr id="11" name="Arrow: Left 10"/>
              <p:cNvSpPr/>
              <p:nvPr/>
            </p:nvSpPr>
            <p:spPr bwMode="auto">
              <a:xfrm>
                <a:off x="4324999" y="5097345"/>
                <a:ext cx="419772"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9" name="Rectangle 8"/>
            <p:cNvSpPr/>
            <p:nvPr/>
          </p:nvSpPr>
          <p:spPr bwMode="auto">
            <a:xfrm>
              <a:off x="-866283" y="3688856"/>
              <a:ext cx="4876800" cy="297598"/>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4069753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a:t>
            </a:r>
            <a:r>
              <a:rPr lang="en-US" dirty="0" err="1"/>
              <a:t>ETrans</a:t>
            </a:r>
            <a:r>
              <a:rPr lang="en-US" dirty="0"/>
              <a:t> Migration</a:t>
            </a:r>
            <a:br>
              <a:rPr lang="en-US" dirty="0"/>
            </a:br>
            <a:r>
              <a:rPr lang="en-US" dirty="0"/>
              <a:t>Installation</a:t>
            </a:r>
          </a:p>
        </p:txBody>
      </p:sp>
      <p:sp>
        <p:nvSpPr>
          <p:cNvPr id="3" name="Content Placeholder 2"/>
          <p:cNvSpPr>
            <a:spLocks noGrp="1"/>
          </p:cNvSpPr>
          <p:nvPr>
            <p:ph idx="1"/>
          </p:nvPr>
        </p:nvSpPr>
        <p:spPr>
          <a:xfrm>
            <a:off x="304800" y="1981200"/>
            <a:ext cx="8458200" cy="4191000"/>
          </a:xfrm>
        </p:spPr>
        <p:txBody>
          <a:bodyPr/>
          <a:lstStyle/>
          <a:p>
            <a:pPr lvl="1"/>
            <a:r>
              <a:rPr lang="en-US" dirty="0"/>
              <a:t>Request key from dbaskin@twinengines.com</a:t>
            </a:r>
          </a:p>
          <a:p>
            <a:pPr lvl="1"/>
            <a:r>
              <a:rPr lang="en-US" dirty="0"/>
              <a:t>Download latest version of </a:t>
            </a:r>
            <a:r>
              <a:rPr lang="en-US" dirty="0" err="1"/>
              <a:t>TwinEnginesWebSetup</a:t>
            </a:r>
            <a:r>
              <a:rPr lang="en-US" dirty="0"/>
              <a:t> from http://nationalguard.twinengines.com </a:t>
            </a:r>
          </a:p>
          <a:p>
            <a:pPr lvl="2"/>
            <a:r>
              <a:rPr lang="en-US" dirty="0"/>
              <a:t>Support -&gt; Downloads</a:t>
            </a:r>
          </a:p>
          <a:p>
            <a:pPr lvl="1"/>
            <a:r>
              <a:rPr lang="en-US" dirty="0"/>
              <a:t>Run the </a:t>
            </a:r>
            <a:r>
              <a:rPr lang="en-US" dirty="0" err="1"/>
              <a:t>TwinEnginesWebSetup</a:t>
            </a:r>
            <a:r>
              <a:rPr lang="en-US" dirty="0"/>
              <a:t> on the web server</a:t>
            </a:r>
          </a:p>
          <a:p>
            <a:pPr lvl="2"/>
            <a:r>
              <a:rPr lang="en-US" dirty="0"/>
              <a:t>Installation will prompt for SQL login/password for the application to use and a SQL administrative login to create/update database</a:t>
            </a:r>
          </a:p>
          <a:p>
            <a:pPr lvl="2"/>
            <a:r>
              <a:rPr lang="en-US" dirty="0"/>
              <a:t>Also prompted for an application Administrator account that will have rights to assign users in the system</a:t>
            </a:r>
          </a:p>
          <a:p>
            <a:pPr lvl="1"/>
            <a:r>
              <a:rPr lang="en-US" dirty="0"/>
              <a:t>Installation does NOT affect old version of </a:t>
            </a:r>
            <a:r>
              <a:rPr lang="en-US" dirty="0" err="1"/>
              <a:t>ETrans</a:t>
            </a:r>
            <a:r>
              <a:rPr lang="en-US" dirty="0"/>
              <a:t> and can be run concurrently</a:t>
            </a:r>
          </a:p>
        </p:txBody>
      </p:sp>
    </p:spTree>
    <p:extLst>
      <p:ext uri="{BB962C8B-B14F-4D97-AF65-F5344CB8AC3E}">
        <p14:creationId xmlns:p14="http://schemas.microsoft.com/office/powerpoint/2010/main" val="2303137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1828800"/>
            <a:ext cx="6096000" cy="4375727"/>
          </a:xfrm>
          <a:prstGeom prst="rect">
            <a:avLst/>
          </a:prstGeom>
        </p:spPr>
      </p:pic>
      <p:sp>
        <p:nvSpPr>
          <p:cNvPr id="6"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Amendment/Revocation Cases</a:t>
            </a:r>
          </a:p>
        </p:txBody>
      </p:sp>
      <p:grpSp>
        <p:nvGrpSpPr>
          <p:cNvPr id="7" name="Group 6"/>
          <p:cNvGrpSpPr/>
          <p:nvPr/>
        </p:nvGrpSpPr>
        <p:grpSpPr>
          <a:xfrm>
            <a:off x="3962400" y="1868141"/>
            <a:ext cx="5105399" cy="738664"/>
            <a:chOff x="1953116" y="2451291"/>
            <a:chExt cx="5105399" cy="738664"/>
          </a:xfrm>
        </p:grpSpPr>
        <p:grpSp>
          <p:nvGrpSpPr>
            <p:cNvPr id="8" name="Group 7"/>
            <p:cNvGrpSpPr/>
            <p:nvPr/>
          </p:nvGrpSpPr>
          <p:grpSpPr>
            <a:xfrm>
              <a:off x="3679648" y="2451291"/>
              <a:ext cx="3378867" cy="738664"/>
              <a:chOff x="4006978" y="3859780"/>
              <a:chExt cx="3163307" cy="738664"/>
            </a:xfrm>
          </p:grpSpPr>
          <p:sp>
            <p:nvSpPr>
              <p:cNvPr id="10" name="TextBox 9"/>
              <p:cNvSpPr txBox="1"/>
              <p:nvPr/>
            </p:nvSpPr>
            <p:spPr>
              <a:xfrm>
                <a:off x="4816109" y="3859780"/>
                <a:ext cx="2354176" cy="738664"/>
              </a:xfrm>
              <a:prstGeom prst="rect">
                <a:avLst/>
              </a:prstGeom>
              <a:noFill/>
            </p:spPr>
            <p:txBody>
              <a:bodyPr wrap="square" rtlCol="0">
                <a:spAutoFit/>
              </a:bodyPr>
              <a:lstStyle/>
              <a:p>
                <a:r>
                  <a:rPr lang="en-US" sz="1400" b="0" dirty="0">
                    <a:latin typeface="Futura Hv BT (Body)"/>
                  </a:rPr>
                  <a:t>You can view the order directly from the View Order button.</a:t>
                </a:r>
              </a:p>
            </p:txBody>
          </p:sp>
          <p:sp>
            <p:nvSpPr>
              <p:cNvPr id="11" name="Arrow: Left 10"/>
              <p:cNvSpPr/>
              <p:nvPr/>
            </p:nvSpPr>
            <p:spPr bwMode="auto">
              <a:xfrm>
                <a:off x="4006978" y="4076712"/>
                <a:ext cx="752812"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9" name="Rectangle 8"/>
            <p:cNvSpPr/>
            <p:nvPr/>
          </p:nvSpPr>
          <p:spPr bwMode="auto">
            <a:xfrm>
              <a:off x="1953116" y="2706323"/>
              <a:ext cx="1676400" cy="2286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4231073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DSCH/SEP Cases</a:t>
            </a:r>
          </a:p>
        </p:txBody>
      </p:sp>
      <p:pic>
        <p:nvPicPr>
          <p:cNvPr id="5" name="Picture 4"/>
          <p:cNvPicPr>
            <a:picLocks noChangeAspect="1"/>
          </p:cNvPicPr>
          <p:nvPr/>
        </p:nvPicPr>
        <p:blipFill>
          <a:blip r:embed="rId2"/>
          <a:stretch>
            <a:fillRect/>
          </a:stretch>
        </p:blipFill>
        <p:spPr>
          <a:xfrm>
            <a:off x="76200" y="1828800"/>
            <a:ext cx="6263278" cy="4495800"/>
          </a:xfrm>
          <a:prstGeom prst="rect">
            <a:avLst/>
          </a:prstGeom>
        </p:spPr>
      </p:pic>
      <p:grpSp>
        <p:nvGrpSpPr>
          <p:cNvPr id="6" name="Group 5"/>
          <p:cNvGrpSpPr/>
          <p:nvPr/>
        </p:nvGrpSpPr>
        <p:grpSpPr>
          <a:xfrm>
            <a:off x="2286000" y="2115859"/>
            <a:ext cx="6797844" cy="2462213"/>
            <a:chOff x="200515" y="1671550"/>
            <a:chExt cx="6797844" cy="2462213"/>
          </a:xfrm>
        </p:grpSpPr>
        <p:grpSp>
          <p:nvGrpSpPr>
            <p:cNvPr id="7" name="Group 6"/>
            <p:cNvGrpSpPr/>
            <p:nvPr/>
          </p:nvGrpSpPr>
          <p:grpSpPr>
            <a:xfrm>
              <a:off x="3019915" y="1671550"/>
              <a:ext cx="3978444" cy="2462213"/>
              <a:chOff x="3389333" y="3080039"/>
              <a:chExt cx="3724633" cy="2462213"/>
            </a:xfrm>
          </p:grpSpPr>
          <p:sp>
            <p:nvSpPr>
              <p:cNvPr id="9" name="TextBox 8"/>
              <p:cNvSpPr txBox="1"/>
              <p:nvPr/>
            </p:nvSpPr>
            <p:spPr>
              <a:xfrm>
                <a:off x="4759790" y="3080039"/>
                <a:ext cx="2354176" cy="2462213"/>
              </a:xfrm>
              <a:prstGeom prst="rect">
                <a:avLst/>
              </a:prstGeom>
              <a:noFill/>
            </p:spPr>
            <p:txBody>
              <a:bodyPr wrap="square" rtlCol="0">
                <a:spAutoFit/>
              </a:bodyPr>
              <a:lstStyle/>
              <a:p>
                <a:r>
                  <a:rPr lang="en-US" sz="1400" b="0" dirty="0">
                    <a:latin typeface="Futura Hv BT (Body)"/>
                  </a:rPr>
                  <a:t>If a DSCH or SEP transaction is created in MILPO Orders, the system checks to see if the Soldier is on active duty.  If they are, the transaction is held and a task is created to perform the RADT transaction prior to releasing the DSCH/SEP transaction.</a:t>
                </a:r>
              </a:p>
            </p:txBody>
          </p:sp>
          <p:sp>
            <p:nvSpPr>
              <p:cNvPr id="10" name="Arrow: Left 9"/>
              <p:cNvSpPr/>
              <p:nvPr/>
            </p:nvSpPr>
            <p:spPr bwMode="auto">
              <a:xfrm>
                <a:off x="3389333" y="4164505"/>
                <a:ext cx="1370457"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8" name="Rectangle 7"/>
            <p:cNvSpPr/>
            <p:nvPr/>
          </p:nvSpPr>
          <p:spPr bwMode="auto">
            <a:xfrm>
              <a:off x="200515" y="2744423"/>
              <a:ext cx="2819400" cy="316468"/>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494418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6200" y="1828801"/>
            <a:ext cx="6248400" cy="4485120"/>
          </a:xfrm>
          <a:prstGeom prst="rect">
            <a:avLst/>
          </a:prstGeom>
        </p:spPr>
      </p:pic>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DSCH/SEP Cases</a:t>
            </a:r>
          </a:p>
        </p:txBody>
      </p:sp>
      <p:grpSp>
        <p:nvGrpSpPr>
          <p:cNvPr id="6" name="Group 5"/>
          <p:cNvGrpSpPr/>
          <p:nvPr/>
        </p:nvGrpSpPr>
        <p:grpSpPr>
          <a:xfrm>
            <a:off x="2286000" y="2331303"/>
            <a:ext cx="6817095" cy="2031325"/>
            <a:chOff x="200515" y="1886994"/>
            <a:chExt cx="6817095" cy="2031325"/>
          </a:xfrm>
        </p:grpSpPr>
        <p:grpSp>
          <p:nvGrpSpPr>
            <p:cNvPr id="7" name="Group 6"/>
            <p:cNvGrpSpPr/>
            <p:nvPr/>
          </p:nvGrpSpPr>
          <p:grpSpPr>
            <a:xfrm>
              <a:off x="3019915" y="1886994"/>
              <a:ext cx="3997695" cy="2031325"/>
              <a:chOff x="3389333" y="3295483"/>
              <a:chExt cx="3742656" cy="2031325"/>
            </a:xfrm>
          </p:grpSpPr>
          <p:sp>
            <p:nvSpPr>
              <p:cNvPr id="9" name="TextBox 8"/>
              <p:cNvSpPr txBox="1"/>
              <p:nvPr/>
            </p:nvSpPr>
            <p:spPr>
              <a:xfrm>
                <a:off x="4777813" y="3295483"/>
                <a:ext cx="2354176" cy="2031325"/>
              </a:xfrm>
              <a:prstGeom prst="rect">
                <a:avLst/>
              </a:prstGeom>
              <a:noFill/>
            </p:spPr>
            <p:txBody>
              <a:bodyPr wrap="square" rtlCol="0">
                <a:spAutoFit/>
              </a:bodyPr>
              <a:lstStyle/>
              <a:p>
                <a:r>
                  <a:rPr lang="en-US" sz="1400" b="0" dirty="0">
                    <a:latin typeface="Futura Hv BT (Body)"/>
                  </a:rPr>
                  <a:t>If a DSCH or SEP transaction is created in MILPO Orders, the system checks to see if the Soldier is flagged.  If they are, the transaction is held and a task is created to remove the flags prior to releasing the DSCH/SEP transaction.</a:t>
                </a:r>
              </a:p>
            </p:txBody>
          </p:sp>
          <p:sp>
            <p:nvSpPr>
              <p:cNvPr id="10" name="Arrow: Left 9"/>
              <p:cNvSpPr/>
              <p:nvPr/>
            </p:nvSpPr>
            <p:spPr bwMode="auto">
              <a:xfrm>
                <a:off x="3389333" y="4164505"/>
                <a:ext cx="1370457"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8" name="Rectangle 7"/>
            <p:cNvSpPr/>
            <p:nvPr/>
          </p:nvSpPr>
          <p:spPr bwMode="auto">
            <a:xfrm>
              <a:off x="200515" y="2744423"/>
              <a:ext cx="2819400" cy="316468"/>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403242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a:t>
            </a:r>
            <a:r>
              <a:rPr lang="en-US" dirty="0" err="1"/>
              <a:t>ETrans</a:t>
            </a:r>
            <a:r>
              <a:rPr lang="en-US" dirty="0"/>
              <a:t> Migration</a:t>
            </a:r>
          </a:p>
        </p:txBody>
      </p:sp>
      <p:sp>
        <p:nvSpPr>
          <p:cNvPr id="3" name="Content Placeholder 2"/>
          <p:cNvSpPr>
            <a:spLocks noGrp="1"/>
          </p:cNvSpPr>
          <p:nvPr>
            <p:ph idx="1"/>
          </p:nvPr>
        </p:nvSpPr>
        <p:spPr/>
        <p:txBody>
          <a:bodyPr/>
          <a:lstStyle/>
          <a:p>
            <a:pPr marL="0" indent="0">
              <a:buNone/>
            </a:pPr>
            <a:r>
              <a:rPr lang="en-US" dirty="0"/>
              <a:t>For questions, live demos, or to request a license key, contact:</a:t>
            </a:r>
          </a:p>
          <a:p>
            <a:pPr marL="0" indent="0">
              <a:buNone/>
            </a:pPr>
            <a:endParaRPr lang="en-US" dirty="0"/>
          </a:p>
          <a:p>
            <a:pPr marL="0" indent="0" algn="ctr">
              <a:buNone/>
            </a:pPr>
            <a:r>
              <a:rPr lang="en-US" dirty="0"/>
              <a:t>Dean Baskin</a:t>
            </a:r>
          </a:p>
          <a:p>
            <a:pPr marL="0" indent="0" algn="ctr">
              <a:buNone/>
            </a:pPr>
            <a:r>
              <a:rPr lang="en-US" dirty="0" err="1"/>
              <a:t>TwinEngines</a:t>
            </a:r>
            <a:r>
              <a:rPr lang="en-US" dirty="0"/>
              <a:t>, Inc.</a:t>
            </a:r>
          </a:p>
          <a:p>
            <a:pPr marL="0" indent="0" algn="ctr">
              <a:buNone/>
            </a:pPr>
            <a:r>
              <a:rPr lang="en-US" dirty="0"/>
              <a:t>859-536-2540</a:t>
            </a:r>
          </a:p>
          <a:p>
            <a:pPr marL="0" indent="0" algn="ctr">
              <a:buNone/>
            </a:pPr>
            <a:r>
              <a:rPr lang="en-US" dirty="0"/>
              <a:t>dbaskin@twinengines.com</a:t>
            </a:r>
          </a:p>
        </p:txBody>
      </p:sp>
    </p:spTree>
    <p:extLst>
      <p:ext uri="{BB962C8B-B14F-4D97-AF65-F5344CB8AC3E}">
        <p14:creationId xmlns:p14="http://schemas.microsoft.com/office/powerpoint/2010/main" val="1521139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a:t>
            </a:r>
            <a:r>
              <a:rPr lang="en-US" dirty="0" err="1"/>
              <a:t>Etrans</a:t>
            </a:r>
            <a:r>
              <a:rPr lang="en-US" dirty="0"/>
              <a:t> Migration Accessing the Site</a:t>
            </a:r>
          </a:p>
        </p:txBody>
      </p:sp>
      <p:sp>
        <p:nvSpPr>
          <p:cNvPr id="3" name="Content Placeholder 2"/>
          <p:cNvSpPr>
            <a:spLocks noGrp="1"/>
          </p:cNvSpPr>
          <p:nvPr>
            <p:ph idx="1"/>
          </p:nvPr>
        </p:nvSpPr>
        <p:spPr/>
        <p:txBody>
          <a:bodyPr/>
          <a:lstStyle/>
          <a:p>
            <a:pPr lvl="1"/>
            <a:r>
              <a:rPr lang="en-US" dirty="0"/>
              <a:t>After installation, a new website is created called “</a:t>
            </a:r>
            <a:r>
              <a:rPr lang="en-US" dirty="0" err="1"/>
              <a:t>TwinEngines</a:t>
            </a:r>
            <a:r>
              <a:rPr lang="en-US" dirty="0"/>
              <a:t>”.  </a:t>
            </a:r>
          </a:p>
          <a:p>
            <a:pPr lvl="2"/>
            <a:r>
              <a:rPr lang="en-US" dirty="0"/>
              <a:t>Old URL: https://servername/cmswebservices </a:t>
            </a:r>
          </a:p>
          <a:p>
            <a:pPr lvl="2"/>
            <a:r>
              <a:rPr lang="en-US" dirty="0"/>
              <a:t>New URL: https://servername/twinengines</a:t>
            </a:r>
          </a:p>
          <a:p>
            <a:pPr lvl="1"/>
            <a:r>
              <a:rPr lang="en-US" dirty="0"/>
              <a:t>If you get a “Confirm your Identity” web page, you do not have roles to access the website.</a:t>
            </a:r>
          </a:p>
          <a:p>
            <a:pPr lvl="2"/>
            <a:r>
              <a:rPr lang="en-US" dirty="0"/>
              <a:t>Confirm your identity by putting in your SSN and finding your SIDPERS record, plus entering your email address.</a:t>
            </a:r>
          </a:p>
          <a:p>
            <a:pPr lvl="2"/>
            <a:r>
              <a:rPr lang="en-US" dirty="0"/>
              <a:t>This creates a user account in the system for you, then a </a:t>
            </a:r>
            <a:r>
              <a:rPr lang="en-US" dirty="0" err="1"/>
              <a:t>TwinEngines</a:t>
            </a:r>
            <a:r>
              <a:rPr lang="en-US" dirty="0"/>
              <a:t> Admin (created during install) can give you the </a:t>
            </a:r>
            <a:r>
              <a:rPr lang="en-US" dirty="0" err="1"/>
              <a:t>ETrans</a:t>
            </a:r>
            <a:r>
              <a:rPr lang="en-US" dirty="0"/>
              <a:t> Manager roles.</a:t>
            </a:r>
          </a:p>
        </p:txBody>
      </p:sp>
    </p:spTree>
    <p:extLst>
      <p:ext uri="{BB962C8B-B14F-4D97-AF65-F5344CB8AC3E}">
        <p14:creationId xmlns:p14="http://schemas.microsoft.com/office/powerpoint/2010/main" val="2831408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a:t>
            </a:r>
            <a:r>
              <a:rPr lang="en-US" dirty="0" err="1"/>
              <a:t>ETrans</a:t>
            </a:r>
            <a:r>
              <a:rPr lang="en-US" dirty="0"/>
              <a:t> Migration</a:t>
            </a:r>
            <a:br>
              <a:rPr lang="en-US" dirty="0"/>
            </a:br>
            <a:r>
              <a:rPr lang="en-US" dirty="0"/>
              <a:t>New Website</a:t>
            </a:r>
          </a:p>
        </p:txBody>
      </p:sp>
      <p:sp>
        <p:nvSpPr>
          <p:cNvPr id="7" name="TextBox 6"/>
          <p:cNvSpPr txBox="1"/>
          <p:nvPr/>
        </p:nvSpPr>
        <p:spPr>
          <a:xfrm>
            <a:off x="6400800" y="1981200"/>
            <a:ext cx="2590800" cy="584775"/>
          </a:xfrm>
          <a:prstGeom prst="rect">
            <a:avLst/>
          </a:prstGeom>
          <a:noFill/>
        </p:spPr>
        <p:txBody>
          <a:bodyPr wrap="square" rtlCol="0">
            <a:spAutoFit/>
          </a:bodyPr>
          <a:lstStyle/>
          <a:p>
            <a:r>
              <a:rPr lang="en-US" sz="1600" b="0" dirty="0">
                <a:latin typeface="Futura Hv BT (Body)"/>
              </a:rPr>
              <a:t>New website looks like this</a:t>
            </a:r>
          </a:p>
        </p:txBody>
      </p:sp>
      <p:pic>
        <p:nvPicPr>
          <p:cNvPr id="3" name="Picture 2"/>
          <p:cNvPicPr>
            <a:picLocks noChangeAspect="1"/>
          </p:cNvPicPr>
          <p:nvPr/>
        </p:nvPicPr>
        <p:blipFill>
          <a:blip r:embed="rId2"/>
          <a:stretch>
            <a:fillRect/>
          </a:stretch>
        </p:blipFill>
        <p:spPr>
          <a:xfrm>
            <a:off x="152400" y="1981200"/>
            <a:ext cx="6172200" cy="3415968"/>
          </a:xfrm>
          <a:prstGeom prst="rect">
            <a:avLst/>
          </a:prstGeom>
        </p:spPr>
      </p:pic>
      <p:grpSp>
        <p:nvGrpSpPr>
          <p:cNvPr id="5" name="Group 4"/>
          <p:cNvGrpSpPr/>
          <p:nvPr/>
        </p:nvGrpSpPr>
        <p:grpSpPr>
          <a:xfrm>
            <a:off x="1214637" y="4550782"/>
            <a:ext cx="7760520" cy="954107"/>
            <a:chOff x="1214637" y="4550782"/>
            <a:chExt cx="7760520" cy="954107"/>
          </a:xfrm>
        </p:grpSpPr>
        <p:sp>
          <p:nvSpPr>
            <p:cNvPr id="8" name="TextBox 7"/>
            <p:cNvSpPr txBox="1"/>
            <p:nvPr/>
          </p:nvSpPr>
          <p:spPr>
            <a:xfrm>
              <a:off x="6417243" y="4550782"/>
              <a:ext cx="2557914" cy="954107"/>
            </a:xfrm>
            <a:prstGeom prst="rect">
              <a:avLst/>
            </a:prstGeom>
            <a:noFill/>
          </p:spPr>
          <p:txBody>
            <a:bodyPr wrap="square" rtlCol="0">
              <a:spAutoFit/>
            </a:bodyPr>
            <a:lstStyle/>
            <a:p>
              <a:r>
                <a:rPr lang="en-US" sz="1400" b="0" dirty="0">
                  <a:latin typeface="Futura Hv BT (Body)"/>
                </a:rPr>
                <a:t>This page and the icon in the upper left corner are customizable by clicking here</a:t>
              </a:r>
            </a:p>
          </p:txBody>
        </p:sp>
        <p:sp>
          <p:nvSpPr>
            <p:cNvPr id="9" name="Arrow: Left 8"/>
            <p:cNvSpPr/>
            <p:nvPr/>
          </p:nvSpPr>
          <p:spPr bwMode="auto">
            <a:xfrm>
              <a:off x="1214637" y="4875436"/>
              <a:ext cx="5186163"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grpSp>
        <p:nvGrpSpPr>
          <p:cNvPr id="10" name="Group 9"/>
          <p:cNvGrpSpPr/>
          <p:nvPr/>
        </p:nvGrpSpPr>
        <p:grpSpPr>
          <a:xfrm>
            <a:off x="685799" y="3503672"/>
            <a:ext cx="8329062" cy="307777"/>
            <a:chOff x="1214636" y="4875436"/>
            <a:chExt cx="7797692" cy="307777"/>
          </a:xfrm>
        </p:grpSpPr>
        <p:sp>
          <p:nvSpPr>
            <p:cNvPr id="11" name="TextBox 10"/>
            <p:cNvSpPr txBox="1"/>
            <p:nvPr/>
          </p:nvSpPr>
          <p:spPr>
            <a:xfrm>
              <a:off x="6673546" y="4875436"/>
              <a:ext cx="2338782" cy="307777"/>
            </a:xfrm>
            <a:prstGeom prst="rect">
              <a:avLst/>
            </a:prstGeom>
            <a:noFill/>
          </p:spPr>
          <p:txBody>
            <a:bodyPr wrap="square" rtlCol="0">
              <a:spAutoFit/>
            </a:bodyPr>
            <a:lstStyle/>
            <a:p>
              <a:r>
                <a:rPr lang="en-US" sz="1400" b="0" dirty="0">
                  <a:latin typeface="Futura Hv BT (Body)"/>
                </a:rPr>
                <a:t>Click the </a:t>
              </a:r>
              <a:r>
                <a:rPr lang="en-US" sz="1400" b="0" dirty="0" err="1">
                  <a:latin typeface="Futura Hv BT (Body)"/>
                </a:rPr>
                <a:t>Etrans</a:t>
              </a:r>
              <a:r>
                <a:rPr lang="en-US" sz="1400" b="0" dirty="0">
                  <a:latin typeface="Futura Hv BT (Body)"/>
                </a:rPr>
                <a:t> </a:t>
              </a:r>
              <a:r>
                <a:rPr lang="en-US" sz="1400" b="0" dirty="0" err="1">
                  <a:latin typeface="Futura Hv BT (Body)"/>
                </a:rPr>
                <a:t>Mgr</a:t>
              </a:r>
              <a:r>
                <a:rPr lang="en-US" sz="1400" b="0" dirty="0">
                  <a:latin typeface="Futura Hv BT (Body)"/>
                </a:rPr>
                <a:t> tab</a:t>
              </a:r>
            </a:p>
          </p:txBody>
        </p:sp>
        <p:sp>
          <p:nvSpPr>
            <p:cNvPr id="12" name="Arrow: Left 11"/>
            <p:cNvSpPr/>
            <p:nvPr/>
          </p:nvSpPr>
          <p:spPr bwMode="auto">
            <a:xfrm>
              <a:off x="1214636" y="4875436"/>
              <a:ext cx="5421737"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878386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7908" y="1828800"/>
            <a:ext cx="5055917" cy="4495800"/>
          </a:xfrm>
          <a:prstGeom prst="rect">
            <a:avLst/>
          </a:prstGeom>
        </p:spPr>
      </p:pic>
      <p:sp>
        <p:nvSpPr>
          <p:cNvPr id="2" name="Title 1"/>
          <p:cNvSpPr>
            <a:spLocks noGrp="1"/>
          </p:cNvSpPr>
          <p:nvPr>
            <p:ph type="title"/>
          </p:nvPr>
        </p:nvSpPr>
        <p:spPr/>
        <p:txBody>
          <a:bodyPr/>
          <a:lstStyle/>
          <a:p>
            <a:pPr algn="ctr"/>
            <a:r>
              <a:rPr lang="en-US" dirty="0" err="1"/>
              <a:t>TwinEngines</a:t>
            </a:r>
            <a:r>
              <a:rPr lang="en-US" dirty="0"/>
              <a:t> </a:t>
            </a:r>
            <a:r>
              <a:rPr lang="en-US" dirty="0" err="1"/>
              <a:t>ETrans</a:t>
            </a:r>
            <a:r>
              <a:rPr lang="en-US" dirty="0"/>
              <a:t> Migration</a:t>
            </a:r>
            <a:br>
              <a:rPr lang="en-US" dirty="0"/>
            </a:br>
            <a:r>
              <a:rPr lang="en-US" dirty="0"/>
              <a:t>Main Page</a:t>
            </a:r>
          </a:p>
        </p:txBody>
      </p:sp>
      <p:grpSp>
        <p:nvGrpSpPr>
          <p:cNvPr id="4" name="Group 3"/>
          <p:cNvGrpSpPr/>
          <p:nvPr/>
        </p:nvGrpSpPr>
        <p:grpSpPr>
          <a:xfrm>
            <a:off x="110690" y="2876449"/>
            <a:ext cx="8898151" cy="1169551"/>
            <a:chOff x="110690" y="3040120"/>
            <a:chExt cx="8898151" cy="1169551"/>
          </a:xfrm>
        </p:grpSpPr>
        <p:grpSp>
          <p:nvGrpSpPr>
            <p:cNvPr id="19" name="Group 18"/>
            <p:cNvGrpSpPr/>
            <p:nvPr/>
          </p:nvGrpSpPr>
          <p:grpSpPr>
            <a:xfrm>
              <a:off x="5054061" y="3040120"/>
              <a:ext cx="3954780" cy="1169551"/>
              <a:chOff x="5293704" y="4448609"/>
              <a:chExt cx="3702477" cy="1169551"/>
            </a:xfrm>
          </p:grpSpPr>
          <p:sp>
            <p:nvSpPr>
              <p:cNvPr id="20" name="TextBox 19"/>
              <p:cNvSpPr txBox="1"/>
              <p:nvPr/>
            </p:nvSpPr>
            <p:spPr>
              <a:xfrm>
                <a:off x="6657399" y="4448609"/>
                <a:ext cx="2338782" cy="1169551"/>
              </a:xfrm>
              <a:prstGeom prst="rect">
                <a:avLst/>
              </a:prstGeom>
              <a:noFill/>
            </p:spPr>
            <p:txBody>
              <a:bodyPr wrap="square" rtlCol="0">
                <a:spAutoFit/>
              </a:bodyPr>
              <a:lstStyle/>
              <a:p>
                <a:r>
                  <a:rPr lang="en-US" sz="1400" b="0" dirty="0">
                    <a:latin typeface="Futura Hv BT (Body)"/>
                  </a:rPr>
                  <a:t>This area is where you import gains transactions, export them to SIDPERS, and reconcile them once the </a:t>
                </a:r>
                <a:r>
                  <a:rPr lang="en-US" sz="1400" b="0" dirty="0" err="1">
                    <a:latin typeface="Futura Hv BT (Body)"/>
                  </a:rPr>
                  <a:t>upsin</a:t>
                </a:r>
                <a:r>
                  <a:rPr lang="en-US" sz="1400" b="0" dirty="0">
                    <a:latin typeface="Futura Hv BT (Body)"/>
                  </a:rPr>
                  <a:t> process has run</a:t>
                </a:r>
              </a:p>
            </p:txBody>
          </p:sp>
          <p:sp>
            <p:nvSpPr>
              <p:cNvPr id="21" name="Arrow: Left 20"/>
              <p:cNvSpPr/>
              <p:nvPr/>
            </p:nvSpPr>
            <p:spPr bwMode="auto">
              <a:xfrm>
                <a:off x="5293704" y="4886860"/>
                <a:ext cx="1355434"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22" name="Rectangle 21"/>
            <p:cNvSpPr/>
            <p:nvPr/>
          </p:nvSpPr>
          <p:spPr bwMode="auto">
            <a:xfrm>
              <a:off x="110690" y="3211671"/>
              <a:ext cx="4918509" cy="838200"/>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23" name="Group 22"/>
          <p:cNvGrpSpPr/>
          <p:nvPr/>
        </p:nvGrpSpPr>
        <p:grpSpPr>
          <a:xfrm>
            <a:off x="206942" y="2109139"/>
            <a:ext cx="8801898" cy="738664"/>
            <a:chOff x="49327" y="3219205"/>
            <a:chExt cx="8801898" cy="738664"/>
          </a:xfrm>
        </p:grpSpPr>
        <p:grpSp>
          <p:nvGrpSpPr>
            <p:cNvPr id="24" name="Group 23"/>
            <p:cNvGrpSpPr/>
            <p:nvPr/>
          </p:nvGrpSpPr>
          <p:grpSpPr>
            <a:xfrm>
              <a:off x="1508356" y="3219205"/>
              <a:ext cx="7342869" cy="738664"/>
              <a:chOff x="1974206" y="4627694"/>
              <a:chExt cx="6874416" cy="738664"/>
            </a:xfrm>
          </p:grpSpPr>
          <p:sp>
            <p:nvSpPr>
              <p:cNvPr id="26" name="TextBox 25"/>
              <p:cNvSpPr txBox="1"/>
              <p:nvPr/>
            </p:nvSpPr>
            <p:spPr>
              <a:xfrm>
                <a:off x="6509840" y="4627694"/>
                <a:ext cx="2338782" cy="738664"/>
              </a:xfrm>
              <a:prstGeom prst="rect">
                <a:avLst/>
              </a:prstGeom>
              <a:noFill/>
            </p:spPr>
            <p:txBody>
              <a:bodyPr wrap="square" rtlCol="0">
                <a:spAutoFit/>
              </a:bodyPr>
              <a:lstStyle/>
              <a:p>
                <a:r>
                  <a:rPr lang="en-US" sz="1400" b="0" dirty="0">
                    <a:latin typeface="Futura Hv BT (Body)"/>
                  </a:rPr>
                  <a:t>Transactions are created as “Cases” in the system and can be found here</a:t>
                </a:r>
              </a:p>
            </p:txBody>
          </p:sp>
          <p:sp>
            <p:nvSpPr>
              <p:cNvPr id="27" name="Arrow: Left 26"/>
              <p:cNvSpPr/>
              <p:nvPr/>
            </p:nvSpPr>
            <p:spPr bwMode="auto">
              <a:xfrm>
                <a:off x="1974206" y="4844626"/>
                <a:ext cx="4515359"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25" name="Rectangle 24"/>
            <p:cNvSpPr/>
            <p:nvPr/>
          </p:nvSpPr>
          <p:spPr bwMode="auto">
            <a:xfrm>
              <a:off x="49327" y="3405330"/>
              <a:ext cx="1447800" cy="366417"/>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28" name="Group 27"/>
          <p:cNvGrpSpPr/>
          <p:nvPr/>
        </p:nvGrpSpPr>
        <p:grpSpPr>
          <a:xfrm>
            <a:off x="2654562" y="5326636"/>
            <a:ext cx="5295904" cy="738664"/>
            <a:chOff x="2615981" y="3219205"/>
            <a:chExt cx="5295904" cy="738664"/>
          </a:xfrm>
        </p:grpSpPr>
        <p:grpSp>
          <p:nvGrpSpPr>
            <p:cNvPr id="29" name="Group 28"/>
            <p:cNvGrpSpPr/>
            <p:nvPr/>
          </p:nvGrpSpPr>
          <p:grpSpPr>
            <a:xfrm>
              <a:off x="4228617" y="3219205"/>
              <a:ext cx="3683268" cy="738664"/>
              <a:chOff x="4520924" y="4627694"/>
              <a:chExt cx="3448287" cy="738664"/>
            </a:xfrm>
          </p:grpSpPr>
          <p:sp>
            <p:nvSpPr>
              <p:cNvPr id="31" name="TextBox 30"/>
              <p:cNvSpPr txBox="1"/>
              <p:nvPr/>
            </p:nvSpPr>
            <p:spPr>
              <a:xfrm>
                <a:off x="6533870" y="4627694"/>
                <a:ext cx="1435341" cy="738664"/>
              </a:xfrm>
              <a:prstGeom prst="rect">
                <a:avLst/>
              </a:prstGeom>
              <a:noFill/>
            </p:spPr>
            <p:txBody>
              <a:bodyPr wrap="square" rtlCol="0">
                <a:spAutoFit/>
              </a:bodyPr>
              <a:lstStyle/>
              <a:p>
                <a:r>
                  <a:rPr lang="en-US" sz="1400" b="0" dirty="0">
                    <a:latin typeface="Futura Hv BT (Body)"/>
                  </a:rPr>
                  <a:t>Need to configure Settings</a:t>
                </a:r>
              </a:p>
            </p:txBody>
          </p:sp>
          <p:sp>
            <p:nvSpPr>
              <p:cNvPr id="32" name="Arrow: Left 31"/>
              <p:cNvSpPr/>
              <p:nvPr/>
            </p:nvSpPr>
            <p:spPr bwMode="auto">
              <a:xfrm>
                <a:off x="4520924" y="4844626"/>
                <a:ext cx="1968640"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30" name="Rectangle 29"/>
            <p:cNvSpPr/>
            <p:nvPr/>
          </p:nvSpPr>
          <p:spPr bwMode="auto">
            <a:xfrm>
              <a:off x="2615981" y="3436137"/>
              <a:ext cx="1590979" cy="366417"/>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406589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TwinEngines</a:t>
            </a:r>
            <a:r>
              <a:rPr lang="en-US" dirty="0"/>
              <a:t> </a:t>
            </a:r>
            <a:r>
              <a:rPr lang="en-US" dirty="0" err="1"/>
              <a:t>ETrans</a:t>
            </a:r>
            <a:r>
              <a:rPr lang="en-US" dirty="0"/>
              <a:t> Migration</a:t>
            </a:r>
            <a:br>
              <a:rPr lang="en-US" dirty="0"/>
            </a:br>
            <a:r>
              <a:rPr lang="en-US" dirty="0"/>
              <a:t>Settings</a:t>
            </a:r>
          </a:p>
        </p:txBody>
      </p:sp>
      <p:pic>
        <p:nvPicPr>
          <p:cNvPr id="5" name="Picture 4"/>
          <p:cNvPicPr>
            <a:picLocks noChangeAspect="1"/>
          </p:cNvPicPr>
          <p:nvPr/>
        </p:nvPicPr>
        <p:blipFill>
          <a:blip r:embed="rId2"/>
          <a:stretch>
            <a:fillRect/>
          </a:stretch>
        </p:blipFill>
        <p:spPr>
          <a:xfrm>
            <a:off x="76200" y="1981200"/>
            <a:ext cx="6610350" cy="4124325"/>
          </a:xfrm>
          <a:prstGeom prst="rect">
            <a:avLst/>
          </a:prstGeom>
        </p:spPr>
      </p:pic>
      <p:grpSp>
        <p:nvGrpSpPr>
          <p:cNvPr id="6" name="Group 5"/>
          <p:cNvGrpSpPr/>
          <p:nvPr/>
        </p:nvGrpSpPr>
        <p:grpSpPr>
          <a:xfrm>
            <a:off x="152400" y="2819657"/>
            <a:ext cx="8890575" cy="1384995"/>
            <a:chOff x="-736819" y="2924330"/>
            <a:chExt cx="8890575" cy="1384995"/>
          </a:xfrm>
        </p:grpSpPr>
        <p:grpSp>
          <p:nvGrpSpPr>
            <p:cNvPr id="7" name="Group 6"/>
            <p:cNvGrpSpPr/>
            <p:nvPr/>
          </p:nvGrpSpPr>
          <p:grpSpPr>
            <a:xfrm>
              <a:off x="4235761" y="2924330"/>
              <a:ext cx="3917995" cy="1384995"/>
              <a:chOff x="4527612" y="4332819"/>
              <a:chExt cx="3668039" cy="1384995"/>
            </a:xfrm>
          </p:grpSpPr>
          <p:sp>
            <p:nvSpPr>
              <p:cNvPr id="9" name="TextBox 8"/>
              <p:cNvSpPr txBox="1"/>
              <p:nvPr/>
            </p:nvSpPr>
            <p:spPr>
              <a:xfrm>
                <a:off x="6510629" y="4332819"/>
                <a:ext cx="1685022" cy="1384995"/>
              </a:xfrm>
              <a:prstGeom prst="rect">
                <a:avLst/>
              </a:prstGeom>
              <a:noFill/>
            </p:spPr>
            <p:txBody>
              <a:bodyPr wrap="square" rtlCol="0">
                <a:spAutoFit/>
              </a:bodyPr>
              <a:lstStyle/>
              <a:p>
                <a:r>
                  <a:rPr lang="en-US" sz="1400" b="0" dirty="0">
                    <a:latin typeface="Futura Hv BT (Body)"/>
                  </a:rPr>
                  <a:t>Uncheck this option if you don’t want to have Amendment  and Revocation cases created</a:t>
                </a:r>
              </a:p>
            </p:txBody>
          </p:sp>
          <p:sp>
            <p:nvSpPr>
              <p:cNvPr id="10" name="Arrow: Left 9"/>
              <p:cNvSpPr/>
              <p:nvPr/>
            </p:nvSpPr>
            <p:spPr bwMode="auto">
              <a:xfrm>
                <a:off x="4527612" y="4872917"/>
                <a:ext cx="1968640"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8" name="Rectangle 7"/>
            <p:cNvSpPr/>
            <p:nvPr/>
          </p:nvSpPr>
          <p:spPr bwMode="auto">
            <a:xfrm>
              <a:off x="-736819" y="3436137"/>
              <a:ext cx="4943779" cy="366417"/>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11" name="Group 10"/>
          <p:cNvGrpSpPr/>
          <p:nvPr/>
        </p:nvGrpSpPr>
        <p:grpSpPr>
          <a:xfrm>
            <a:off x="152400" y="3504486"/>
            <a:ext cx="8926630" cy="954107"/>
            <a:chOff x="-736819" y="3142291"/>
            <a:chExt cx="8926630" cy="954107"/>
          </a:xfrm>
        </p:grpSpPr>
        <p:grpSp>
          <p:nvGrpSpPr>
            <p:cNvPr id="12" name="Group 11"/>
            <p:cNvGrpSpPr/>
            <p:nvPr/>
          </p:nvGrpSpPr>
          <p:grpSpPr>
            <a:xfrm>
              <a:off x="5377551" y="3142291"/>
              <a:ext cx="2812260" cy="954107"/>
              <a:chOff x="5596558" y="4550780"/>
              <a:chExt cx="2632846" cy="954107"/>
            </a:xfrm>
          </p:grpSpPr>
          <p:sp>
            <p:nvSpPr>
              <p:cNvPr id="14" name="TextBox 13"/>
              <p:cNvSpPr txBox="1"/>
              <p:nvPr/>
            </p:nvSpPr>
            <p:spPr>
              <a:xfrm>
                <a:off x="6544382" y="4550780"/>
                <a:ext cx="1685022" cy="954107"/>
              </a:xfrm>
              <a:prstGeom prst="rect">
                <a:avLst/>
              </a:prstGeom>
              <a:noFill/>
            </p:spPr>
            <p:txBody>
              <a:bodyPr wrap="square" rtlCol="0">
                <a:spAutoFit/>
              </a:bodyPr>
              <a:lstStyle/>
              <a:p>
                <a:r>
                  <a:rPr lang="en-US" sz="1400" b="0" dirty="0">
                    <a:latin typeface="Futura Hv BT (Body)"/>
                  </a:rPr>
                  <a:t>Set this date to the day you want to cut over to the new system</a:t>
                </a:r>
              </a:p>
            </p:txBody>
          </p:sp>
          <p:sp>
            <p:nvSpPr>
              <p:cNvPr id="15" name="Arrow: Left 14"/>
              <p:cNvSpPr/>
              <p:nvPr/>
            </p:nvSpPr>
            <p:spPr bwMode="auto">
              <a:xfrm>
                <a:off x="5596558" y="4875434"/>
                <a:ext cx="910204"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3" name="Rectangle 12"/>
            <p:cNvSpPr/>
            <p:nvPr/>
          </p:nvSpPr>
          <p:spPr bwMode="auto">
            <a:xfrm>
              <a:off x="-736819" y="3436137"/>
              <a:ext cx="6063151" cy="366417"/>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grpSp>
        <p:nvGrpSpPr>
          <p:cNvPr id="16" name="Group 15"/>
          <p:cNvGrpSpPr/>
          <p:nvPr/>
        </p:nvGrpSpPr>
        <p:grpSpPr>
          <a:xfrm>
            <a:off x="2209800" y="4025154"/>
            <a:ext cx="6817819" cy="1384995"/>
            <a:chOff x="1382343" y="2923311"/>
            <a:chExt cx="6817819" cy="1384995"/>
          </a:xfrm>
        </p:grpSpPr>
        <p:grpSp>
          <p:nvGrpSpPr>
            <p:cNvPr id="17" name="Group 16"/>
            <p:cNvGrpSpPr/>
            <p:nvPr/>
          </p:nvGrpSpPr>
          <p:grpSpPr>
            <a:xfrm>
              <a:off x="1915743" y="2923311"/>
              <a:ext cx="6284419" cy="1384995"/>
              <a:chOff x="2355603" y="4331800"/>
              <a:chExt cx="5883492" cy="1384995"/>
            </a:xfrm>
          </p:grpSpPr>
          <p:sp>
            <p:nvSpPr>
              <p:cNvPr id="19" name="TextBox 18"/>
              <p:cNvSpPr txBox="1"/>
              <p:nvPr/>
            </p:nvSpPr>
            <p:spPr>
              <a:xfrm>
                <a:off x="6554073" y="4331800"/>
                <a:ext cx="1685022" cy="1384995"/>
              </a:xfrm>
              <a:prstGeom prst="rect">
                <a:avLst/>
              </a:prstGeom>
              <a:noFill/>
            </p:spPr>
            <p:txBody>
              <a:bodyPr wrap="square" rtlCol="0">
                <a:spAutoFit/>
              </a:bodyPr>
              <a:lstStyle/>
              <a:p>
                <a:r>
                  <a:rPr lang="en-US" sz="1400" b="0" dirty="0">
                    <a:latin typeface="Futura Hv BT (Body)"/>
                  </a:rPr>
                  <a:t>You will need to select the SFTP option if your state has gone through a CCRI or is preparing for one</a:t>
                </a:r>
              </a:p>
            </p:txBody>
          </p:sp>
          <p:sp>
            <p:nvSpPr>
              <p:cNvPr id="20" name="Arrow: Left 19"/>
              <p:cNvSpPr/>
              <p:nvPr/>
            </p:nvSpPr>
            <p:spPr bwMode="auto">
              <a:xfrm>
                <a:off x="2355603" y="4871898"/>
                <a:ext cx="4133961"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8" name="Rectangle 17"/>
            <p:cNvSpPr/>
            <p:nvPr/>
          </p:nvSpPr>
          <p:spPr bwMode="auto">
            <a:xfrm>
              <a:off x="1382343" y="3436137"/>
              <a:ext cx="533400" cy="366417"/>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4047042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7908" y="1828800"/>
            <a:ext cx="5055917" cy="4495800"/>
          </a:xfrm>
          <a:prstGeom prst="rect">
            <a:avLst/>
          </a:prstGeom>
        </p:spPr>
      </p:pic>
      <p:sp>
        <p:nvSpPr>
          <p:cNvPr id="5" name="Title 1"/>
          <p:cNvSpPr>
            <a:spLocks noGrp="1"/>
          </p:cNvSpPr>
          <p:nvPr>
            <p:ph type="title"/>
          </p:nvPr>
        </p:nvSpPr>
        <p:spPr>
          <a:xfrm>
            <a:off x="685800" y="152400"/>
            <a:ext cx="7467600" cy="1143000"/>
          </a:xfrm>
        </p:spPr>
        <p:txBody>
          <a:bodyPr/>
          <a:lstStyle/>
          <a:p>
            <a:pPr algn="ctr"/>
            <a:r>
              <a:rPr lang="en-US" dirty="0" err="1"/>
              <a:t>TwinEngines</a:t>
            </a:r>
            <a:r>
              <a:rPr lang="en-US" dirty="0"/>
              <a:t> </a:t>
            </a:r>
            <a:r>
              <a:rPr lang="en-US" dirty="0" err="1"/>
              <a:t>ETrans</a:t>
            </a:r>
            <a:r>
              <a:rPr lang="en-US" dirty="0"/>
              <a:t> Migration</a:t>
            </a:r>
            <a:br>
              <a:rPr lang="en-US" dirty="0"/>
            </a:br>
            <a:r>
              <a:rPr lang="en-US" dirty="0"/>
              <a:t>Migrating Data</a:t>
            </a:r>
          </a:p>
        </p:txBody>
      </p:sp>
      <p:grpSp>
        <p:nvGrpSpPr>
          <p:cNvPr id="16" name="Group 15"/>
          <p:cNvGrpSpPr/>
          <p:nvPr/>
        </p:nvGrpSpPr>
        <p:grpSpPr>
          <a:xfrm>
            <a:off x="228600" y="5067181"/>
            <a:ext cx="7189516" cy="1181219"/>
            <a:chOff x="710981" y="2571386"/>
            <a:chExt cx="7189516" cy="1181219"/>
          </a:xfrm>
        </p:grpSpPr>
        <p:grpSp>
          <p:nvGrpSpPr>
            <p:cNvPr id="17" name="Group 16"/>
            <p:cNvGrpSpPr/>
            <p:nvPr/>
          </p:nvGrpSpPr>
          <p:grpSpPr>
            <a:xfrm>
              <a:off x="2844581" y="2571386"/>
              <a:ext cx="5055916" cy="1169551"/>
              <a:chOff x="3225185" y="3979875"/>
              <a:chExt cx="4733365" cy="1169551"/>
            </a:xfrm>
          </p:grpSpPr>
          <p:sp>
            <p:nvSpPr>
              <p:cNvPr id="19" name="TextBox 18"/>
              <p:cNvSpPr txBox="1"/>
              <p:nvPr/>
            </p:nvSpPr>
            <p:spPr>
              <a:xfrm>
                <a:off x="5988852" y="3979875"/>
                <a:ext cx="1969698" cy="1169551"/>
              </a:xfrm>
              <a:prstGeom prst="rect">
                <a:avLst/>
              </a:prstGeom>
              <a:noFill/>
            </p:spPr>
            <p:txBody>
              <a:bodyPr wrap="square" rtlCol="0">
                <a:spAutoFit/>
              </a:bodyPr>
              <a:lstStyle/>
              <a:p>
                <a:r>
                  <a:rPr lang="en-US" sz="1400" b="0" dirty="0">
                    <a:latin typeface="Futura Hv BT (Body)"/>
                  </a:rPr>
                  <a:t>Use the Migrate Transactions option to bring your transactions over from the old </a:t>
                </a:r>
                <a:r>
                  <a:rPr lang="en-US" sz="1400" b="0" dirty="0" err="1">
                    <a:latin typeface="Futura Hv BT (Body)"/>
                  </a:rPr>
                  <a:t>Etrans</a:t>
                </a:r>
                <a:r>
                  <a:rPr lang="en-US" sz="1400" b="0" dirty="0">
                    <a:latin typeface="Futura Hv BT (Body)"/>
                  </a:rPr>
                  <a:t> system</a:t>
                </a:r>
              </a:p>
            </p:txBody>
          </p:sp>
          <p:sp>
            <p:nvSpPr>
              <p:cNvPr id="20" name="Arrow: Left 19"/>
              <p:cNvSpPr/>
              <p:nvPr/>
            </p:nvSpPr>
            <p:spPr bwMode="auto">
              <a:xfrm>
                <a:off x="3225185" y="4844626"/>
                <a:ext cx="2735882" cy="3048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grpSp>
        <p:sp>
          <p:nvSpPr>
            <p:cNvPr id="18" name="Rectangle 17"/>
            <p:cNvSpPr/>
            <p:nvPr/>
          </p:nvSpPr>
          <p:spPr bwMode="auto">
            <a:xfrm>
              <a:off x="710981" y="3386188"/>
              <a:ext cx="2133600" cy="366417"/>
            </a:xfrm>
            <a:prstGeom prst="rect">
              <a:avLst/>
            </a:prstGeom>
            <a:solidFill>
              <a:schemeClr val="accent1">
                <a:alpha val="1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451742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Futura Hv BT"/>
        <a:ea typeface=""/>
        <a:cs typeface=""/>
      </a:majorFont>
      <a:minorFont>
        <a:latin typeface="Futura Hv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10683</TotalTime>
  <Words>1609</Words>
  <Application>Microsoft Office PowerPoint</Application>
  <PresentationFormat>On-screen Show (4:3)</PresentationFormat>
  <Paragraphs>146</Paragraphs>
  <Slides>43</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Futura Hv BT</vt:lpstr>
      <vt:lpstr>Futura Hv BT (Body)</vt:lpstr>
      <vt:lpstr>Times New Roman</vt:lpstr>
      <vt:lpstr>Verdana</vt:lpstr>
      <vt:lpstr>Wingdings</vt:lpstr>
      <vt:lpstr>Default Design</vt:lpstr>
      <vt:lpstr>Image</vt:lpstr>
      <vt:lpstr>TwinEngines ETrans Migration</vt:lpstr>
      <vt:lpstr>TwinEngines Etrans Migration</vt:lpstr>
      <vt:lpstr>TwinEngines ETrans Migration</vt:lpstr>
      <vt:lpstr>TwinEngines ETrans Migration Installation</vt:lpstr>
      <vt:lpstr>TwinEngines Etrans Migration Accessing the Site</vt:lpstr>
      <vt:lpstr>TwinEngines ETrans Migration New Website</vt:lpstr>
      <vt:lpstr>TwinEngines ETrans Migration Main Page</vt:lpstr>
      <vt:lpstr>TwinEngines ETrans Migration Settings</vt:lpstr>
      <vt:lpstr>TwinEngines ETrans Migration Migrating Data</vt:lpstr>
      <vt:lpstr>TwinEngines ETrans Migration Migrating Data</vt:lpstr>
      <vt:lpstr>TwinEngines ETrans Migration Migrating Data</vt:lpstr>
      <vt:lpstr>TwinEngines ETrans Migration Migrating Data</vt:lpstr>
      <vt:lpstr>TwinEngines ETrans Migration Importing Gains</vt:lpstr>
      <vt:lpstr>TwinEngines ETrans Migration Importing Gains</vt:lpstr>
      <vt:lpstr>TwinEngines ETrans Migration Importing Gains</vt:lpstr>
      <vt:lpstr>TwinEngines ETrans Migration Importing Gains</vt:lpstr>
      <vt:lpstr>TwinEngines ETrans Migration Importing Gains</vt:lpstr>
      <vt:lpstr>TwinEngines ETrans Migration Importing Gains</vt:lpstr>
      <vt:lpstr>TwinEngines ETrans Migration Processing Gains</vt:lpstr>
      <vt:lpstr>TwinEngines ETrans Migration Processing Gains</vt:lpstr>
      <vt:lpstr>TwinEngines ETrans Migration Processing Gains</vt:lpstr>
      <vt:lpstr>TwinEngines ETrans Migration Processing Gains</vt:lpstr>
      <vt:lpstr>TwinEngines ETrans Migration Processing Gains</vt:lpstr>
      <vt:lpstr>TwinEngines ETrans Migration Processing Gains</vt:lpstr>
      <vt:lpstr>TwinEngines ETrans Migration Processing Gains</vt:lpstr>
      <vt:lpstr>TwinEngines ETrans Migration Processing Gains</vt:lpstr>
      <vt:lpstr>TwinEngines ETrans Migration Processing Gains</vt:lpstr>
      <vt:lpstr>TwinEngines ETrans Migration Processing Gains</vt:lpstr>
      <vt:lpstr>TwinEngines ETrans Migration Processing Gains</vt:lpstr>
      <vt:lpstr>TwinEngines ETrans Migration Processing Gains</vt:lpstr>
      <vt:lpstr>TwinEngines ETrans Migration Processing Gains</vt:lpstr>
      <vt:lpstr>TwinEngines ETrans Migration Exporting Transactions</vt:lpstr>
      <vt:lpstr>TwinEngines ETrans Migration Exporting Transactions</vt:lpstr>
      <vt:lpstr>TwinEngines ETrans Migration Exporting Transactions</vt:lpstr>
      <vt:lpstr>TwinEngines ETrans Migration Exporting Transactions</vt:lpstr>
      <vt:lpstr>TwinEngines ETrans Migration Exporting Transactions</vt:lpstr>
      <vt:lpstr>TwinEngines ETrans Migration Amendment/Revocation Cases</vt:lpstr>
      <vt:lpstr>TwinEngines ETrans Migration Amendment/Revocation Cases</vt:lpstr>
      <vt:lpstr>TwinEngines ETrans Migration Amendment/Revocation Cases</vt:lpstr>
      <vt:lpstr>TwinEngines ETrans Migration Amendment/Revocation Cases</vt:lpstr>
      <vt:lpstr>TwinEngines ETrans Migration DSCH/SEP Cases</vt:lpstr>
      <vt:lpstr>TwinEngines ETrans Migration DSCH/SEP Cases</vt:lpstr>
      <vt:lpstr>TwinEngines ETrans Migration</vt:lpstr>
    </vt:vector>
  </TitlesOfParts>
  <Company>TwinEngines,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Dean Baskin</cp:lastModifiedBy>
  <cp:revision>343</cp:revision>
  <dcterms:created xsi:type="dcterms:W3CDTF">2002-01-30T02:28:00Z</dcterms:created>
  <dcterms:modified xsi:type="dcterms:W3CDTF">2017-09-12T13:42:29Z</dcterms:modified>
</cp:coreProperties>
</file>